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01"/>
  </p:notesMasterIdLst>
  <p:sldIdLst>
    <p:sldId id="256" r:id="rId2"/>
    <p:sldId id="261" r:id="rId3"/>
    <p:sldId id="268" r:id="rId4"/>
    <p:sldId id="390" r:id="rId5"/>
    <p:sldId id="272" r:id="rId6"/>
    <p:sldId id="286" r:id="rId7"/>
    <p:sldId id="270" r:id="rId8"/>
    <p:sldId id="276" r:id="rId9"/>
    <p:sldId id="278" r:id="rId10"/>
    <p:sldId id="279" r:id="rId11"/>
    <p:sldId id="280" r:id="rId12"/>
    <p:sldId id="281" r:id="rId13"/>
    <p:sldId id="271" r:id="rId14"/>
    <p:sldId id="287" r:id="rId15"/>
    <p:sldId id="282" r:id="rId16"/>
    <p:sldId id="283" r:id="rId17"/>
    <p:sldId id="387" r:id="rId18"/>
    <p:sldId id="291" r:id="rId19"/>
    <p:sldId id="292" r:id="rId20"/>
    <p:sldId id="383" r:id="rId21"/>
    <p:sldId id="384" r:id="rId22"/>
    <p:sldId id="385" r:id="rId23"/>
    <p:sldId id="386" r:id="rId24"/>
    <p:sldId id="290" r:id="rId25"/>
    <p:sldId id="314" r:id="rId26"/>
    <p:sldId id="259" r:id="rId27"/>
    <p:sldId id="260" r:id="rId28"/>
    <p:sldId id="315" r:id="rId29"/>
    <p:sldId id="316" r:id="rId30"/>
    <p:sldId id="317" r:id="rId31"/>
    <p:sldId id="320" r:id="rId32"/>
    <p:sldId id="388" r:id="rId33"/>
    <p:sldId id="321" r:id="rId34"/>
    <p:sldId id="368" r:id="rId35"/>
    <p:sldId id="369" r:id="rId36"/>
    <p:sldId id="372" r:id="rId37"/>
    <p:sldId id="288" r:id="rId38"/>
    <p:sldId id="374" r:id="rId39"/>
    <p:sldId id="258" r:id="rId40"/>
    <p:sldId id="375" r:id="rId41"/>
    <p:sldId id="376" r:id="rId42"/>
    <p:sldId id="377" r:id="rId43"/>
    <p:sldId id="378" r:id="rId44"/>
    <p:sldId id="379" r:id="rId45"/>
    <p:sldId id="264" r:id="rId46"/>
    <p:sldId id="380" r:id="rId47"/>
    <p:sldId id="381" r:id="rId48"/>
    <p:sldId id="266" r:id="rId49"/>
    <p:sldId id="382" r:id="rId50"/>
    <p:sldId id="289" r:id="rId51"/>
    <p:sldId id="263" r:id="rId52"/>
    <p:sldId id="265" r:id="rId53"/>
    <p:sldId id="262" r:id="rId54"/>
    <p:sldId id="294" r:id="rId55"/>
    <p:sldId id="267" r:id="rId56"/>
    <p:sldId id="295" r:id="rId57"/>
    <p:sldId id="269" r:id="rId58"/>
    <p:sldId id="296" r:id="rId59"/>
    <p:sldId id="297" r:id="rId60"/>
    <p:sldId id="298" r:id="rId61"/>
    <p:sldId id="299" r:id="rId62"/>
    <p:sldId id="300" r:id="rId63"/>
    <p:sldId id="275" r:id="rId64"/>
    <p:sldId id="301" r:id="rId65"/>
    <p:sldId id="302" r:id="rId66"/>
    <p:sldId id="303" r:id="rId67"/>
    <p:sldId id="304" r:id="rId68"/>
    <p:sldId id="305" r:id="rId69"/>
    <p:sldId id="307" r:id="rId70"/>
    <p:sldId id="308" r:id="rId71"/>
    <p:sldId id="309" r:id="rId72"/>
    <p:sldId id="310" r:id="rId73"/>
    <p:sldId id="311" r:id="rId74"/>
    <p:sldId id="312" r:id="rId75"/>
    <p:sldId id="313" r:id="rId76"/>
    <p:sldId id="257" r:id="rId77"/>
    <p:sldId id="389" r:id="rId78"/>
    <p:sldId id="285" r:id="rId79"/>
    <p:sldId id="273" r:id="rId80"/>
    <p:sldId id="284" r:id="rId81"/>
    <p:sldId id="277" r:id="rId82"/>
    <p:sldId id="274" r:id="rId83"/>
    <p:sldId id="406" r:id="rId84"/>
    <p:sldId id="391" r:id="rId85"/>
    <p:sldId id="392" r:id="rId86"/>
    <p:sldId id="293" r:id="rId87"/>
    <p:sldId id="393" r:id="rId88"/>
    <p:sldId id="394" r:id="rId89"/>
    <p:sldId id="395" r:id="rId90"/>
    <p:sldId id="396" r:id="rId91"/>
    <p:sldId id="397" r:id="rId92"/>
    <p:sldId id="398" r:id="rId93"/>
    <p:sldId id="399" r:id="rId94"/>
    <p:sldId id="400" r:id="rId95"/>
    <p:sldId id="401" r:id="rId96"/>
    <p:sldId id="402" r:id="rId97"/>
    <p:sldId id="403" r:id="rId98"/>
    <p:sldId id="404" r:id="rId99"/>
    <p:sldId id="405" r:id="rId10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956927A2-3850-4A42-A24E-961AD792E5D9}">
          <p14:sldIdLst>
            <p14:sldId id="256"/>
            <p14:sldId id="261"/>
            <p14:sldId id="268"/>
            <p14:sldId id="390"/>
            <p14:sldId id="272"/>
            <p14:sldId id="286"/>
          </p14:sldIdLst>
        </p14:section>
        <p14:section name="There is no magic, only engineering" id="{CE475EC3-CBAD-44B7-BA75-943EF7BD8DA9}">
          <p14:sldIdLst>
            <p14:sldId id="270"/>
            <p14:sldId id="276"/>
            <p14:sldId id="278"/>
            <p14:sldId id="279"/>
            <p14:sldId id="280"/>
            <p14:sldId id="281"/>
            <p14:sldId id="271"/>
            <p14:sldId id="287"/>
            <p14:sldId id="282"/>
            <p14:sldId id="283"/>
            <p14:sldId id="387"/>
          </p14:sldIdLst>
        </p14:section>
        <p14:section name="Seeing like an engineer" id="{17D99567-BE28-49F9-A4D8-FECAC70C65F1}">
          <p14:sldIdLst>
            <p14:sldId id="291"/>
            <p14:sldId id="292"/>
            <p14:sldId id="383"/>
            <p14:sldId id="384"/>
            <p14:sldId id="385"/>
            <p14:sldId id="386"/>
          </p14:sldIdLst>
        </p14:section>
        <p14:section name="Case Study I" id="{D5A23779-3D4D-40E8-976E-A4CF506D33F5}">
          <p14:sldIdLst>
            <p14:sldId id="290"/>
            <p14:sldId id="314"/>
            <p14:sldId id="259"/>
            <p14:sldId id="260"/>
            <p14:sldId id="315"/>
            <p14:sldId id="316"/>
            <p14:sldId id="317"/>
            <p14:sldId id="320"/>
            <p14:sldId id="388"/>
            <p14:sldId id="321"/>
            <p14:sldId id="368"/>
            <p14:sldId id="369"/>
            <p14:sldId id="372"/>
          </p14:sldIdLst>
        </p14:section>
        <p14:section name="Case Study II" id="{8AF75402-FC0C-4EA4-AF11-E2DD55F00614}">
          <p14:sldIdLst>
            <p14:sldId id="288"/>
            <p14:sldId id="374"/>
            <p14:sldId id="258"/>
            <p14:sldId id="375"/>
            <p14:sldId id="376"/>
            <p14:sldId id="377"/>
            <p14:sldId id="378"/>
            <p14:sldId id="379"/>
            <p14:sldId id="264"/>
            <p14:sldId id="380"/>
            <p14:sldId id="381"/>
            <p14:sldId id="266"/>
            <p14:sldId id="382"/>
          </p14:sldIdLst>
        </p14:section>
        <p14:section name="Case Study III" id="{C6661089-74BA-4866-AECD-F2D6CBD24FB5}">
          <p14:sldIdLst>
            <p14:sldId id="289"/>
            <p14:sldId id="263"/>
            <p14:sldId id="265"/>
            <p14:sldId id="262"/>
            <p14:sldId id="294"/>
            <p14:sldId id="267"/>
            <p14:sldId id="295"/>
            <p14:sldId id="269"/>
            <p14:sldId id="296"/>
            <p14:sldId id="297"/>
            <p14:sldId id="298"/>
            <p14:sldId id="299"/>
            <p14:sldId id="300"/>
            <p14:sldId id="275"/>
            <p14:sldId id="301"/>
            <p14:sldId id="302"/>
            <p14:sldId id="303"/>
            <p14:sldId id="304"/>
            <p14:sldId id="305"/>
            <p14:sldId id="307"/>
            <p14:sldId id="308"/>
            <p14:sldId id="309"/>
            <p14:sldId id="310"/>
            <p14:sldId id="311"/>
            <p14:sldId id="312"/>
            <p14:sldId id="313"/>
            <p14:sldId id="257"/>
            <p14:sldId id="389"/>
          </p14:sldIdLst>
        </p14:section>
        <p14:section name="Q&amp;A bingo" id="{D5B76163-A858-4266-8328-53A805A1F1B1}">
          <p14:sldIdLst>
            <p14:sldId id="285"/>
            <p14:sldId id="273"/>
          </p14:sldIdLst>
        </p14:section>
        <p14:section name="References" id="{8287DD32-E402-4CC4-9972-33570796DA97}">
          <p14:sldIdLst>
            <p14:sldId id="284"/>
            <p14:sldId id="277"/>
            <p14:sldId id="274"/>
          </p14:sldIdLst>
        </p14:section>
        <p14:section name="Bonus Material I: DSL Implementation" id="{716F90B8-75AC-4B93-A8CE-69E8CBF18BF0}">
          <p14:sldIdLst>
            <p14:sldId id="406"/>
            <p14:sldId id="391"/>
            <p14:sldId id="392"/>
            <p14:sldId id="293"/>
            <p14:sldId id="393"/>
            <p14:sldId id="394"/>
            <p14:sldId id="395"/>
            <p14:sldId id="396"/>
            <p14:sldId id="397"/>
            <p14:sldId id="398"/>
          </p14:sldIdLst>
        </p14:section>
        <p14:section name="Bonus Material II: Programming Pragmatics" id="{5A4FDD56-76AF-4540-9757-BA79953603B5}">
          <p14:sldIdLst>
            <p14:sldId id="399"/>
            <p14:sldId id="400"/>
            <p14:sldId id="401"/>
            <p14:sldId id="402"/>
            <p14:sldId id="403"/>
            <p14:sldId id="404"/>
            <p14:sldId id="40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009F23-2737-4D86-86E9-0828110BCE9C}" v="3" dt="2022-04-20T18:43:27.0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8" autoAdjust="0"/>
    <p:restoredTop sz="94660"/>
  </p:normalViewPr>
  <p:slideViewPr>
    <p:cSldViewPr snapToGrid="0">
      <p:cViewPr varScale="1">
        <p:scale>
          <a:sx n="157" d="100"/>
          <a:sy n="157" d="100"/>
        </p:scale>
        <p:origin x="156"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D53E86-57CC-4AA6-B561-8373111CEB64}"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2341B37-FA74-404D-80A4-AAC35F79A4CE}">
      <dgm:prSet phldrT="[Text]"/>
      <dgm:spPr/>
      <dgm:t>
        <a:bodyPr/>
        <a:lstStyle/>
        <a:p>
          <a:r>
            <a:rPr lang="en-US" dirty="0"/>
            <a:t>PDF Frac Reports</a:t>
          </a:r>
        </a:p>
      </dgm:t>
    </dgm:pt>
    <dgm:pt modelId="{25A68148-9149-4736-9740-899C0A438923}" type="parTrans" cxnId="{4FD90AE9-CFD0-438F-A696-DC0CEF95165B}">
      <dgm:prSet/>
      <dgm:spPr/>
      <dgm:t>
        <a:bodyPr/>
        <a:lstStyle/>
        <a:p>
          <a:endParaRPr lang="en-US"/>
        </a:p>
      </dgm:t>
    </dgm:pt>
    <dgm:pt modelId="{06B04F83-345A-4C88-8503-91BB56B7035B}" type="sibTrans" cxnId="{4FD90AE9-CFD0-438F-A696-DC0CEF95165B}">
      <dgm:prSet/>
      <dgm:spPr/>
      <dgm:t>
        <a:bodyPr/>
        <a:lstStyle/>
        <a:p>
          <a:endParaRPr lang="en-US"/>
        </a:p>
      </dgm:t>
    </dgm:pt>
    <dgm:pt modelId="{88DFD111-486A-4086-8162-B2F23C202FB9}">
      <dgm:prSet phldrT="[Text]"/>
      <dgm:spPr/>
      <dgm:t>
        <a:bodyPr/>
        <a:lstStyle/>
        <a:p>
          <a:r>
            <a:rPr lang="en-US" dirty="0"/>
            <a:t>Provided by service company</a:t>
          </a:r>
        </a:p>
      </dgm:t>
    </dgm:pt>
    <dgm:pt modelId="{81038AB4-8F0D-42F2-AEBF-2DC3A807E8C3}" type="parTrans" cxnId="{A98C4179-4607-477A-89C0-02D5FAFAE390}">
      <dgm:prSet/>
      <dgm:spPr/>
      <dgm:t>
        <a:bodyPr/>
        <a:lstStyle/>
        <a:p>
          <a:endParaRPr lang="en-US"/>
        </a:p>
      </dgm:t>
    </dgm:pt>
    <dgm:pt modelId="{72452857-E15A-4CE1-BAC8-0C0CCC1AD8E2}" type="sibTrans" cxnId="{A98C4179-4607-477A-89C0-02D5FAFAE390}">
      <dgm:prSet/>
      <dgm:spPr/>
      <dgm:t>
        <a:bodyPr/>
        <a:lstStyle/>
        <a:p>
          <a:endParaRPr lang="en-US"/>
        </a:p>
      </dgm:t>
    </dgm:pt>
    <dgm:pt modelId="{43194EFB-7F4C-4FAB-B9E2-400A7E679102}">
      <dgm:prSet phldrT="[Text]"/>
      <dgm:spPr/>
      <dgm:t>
        <a:bodyPr/>
        <a:lstStyle/>
        <a:p>
          <a:r>
            <a:rPr lang="en-US" dirty="0"/>
            <a:t>Pressure trend extractor</a:t>
          </a:r>
        </a:p>
      </dgm:t>
    </dgm:pt>
    <dgm:pt modelId="{00657F5B-16ED-43DF-BA23-986D11458FC3}" type="parTrans" cxnId="{F68AC04A-FC97-43CE-9F36-86867C5D610D}">
      <dgm:prSet/>
      <dgm:spPr/>
      <dgm:t>
        <a:bodyPr/>
        <a:lstStyle/>
        <a:p>
          <a:endParaRPr lang="en-US"/>
        </a:p>
      </dgm:t>
    </dgm:pt>
    <dgm:pt modelId="{ADC4E300-FFA8-4B4A-9987-E8DFB61D9754}" type="sibTrans" cxnId="{F68AC04A-FC97-43CE-9F36-86867C5D610D}">
      <dgm:prSet/>
      <dgm:spPr/>
      <dgm:t>
        <a:bodyPr/>
        <a:lstStyle/>
        <a:p>
          <a:endParaRPr lang="en-US"/>
        </a:p>
      </dgm:t>
    </dgm:pt>
    <dgm:pt modelId="{F4C0FDC1-647E-44B6-8CBE-50317F9DAA86}">
      <dgm:prSet phldrT="[Text]"/>
      <dgm:spPr/>
      <dgm:t>
        <a:bodyPr/>
        <a:lstStyle/>
        <a:p>
          <a:r>
            <a:rPr lang="en-US" dirty="0"/>
            <a:t>Python script</a:t>
          </a:r>
        </a:p>
      </dgm:t>
    </dgm:pt>
    <dgm:pt modelId="{82D36536-51AF-42BF-A00F-72005FA7D65C}" type="parTrans" cxnId="{054AE26D-E0CB-42CA-B290-CB2B9FEF4F15}">
      <dgm:prSet/>
      <dgm:spPr/>
      <dgm:t>
        <a:bodyPr/>
        <a:lstStyle/>
        <a:p>
          <a:endParaRPr lang="en-US"/>
        </a:p>
      </dgm:t>
    </dgm:pt>
    <dgm:pt modelId="{700FAB2C-432C-4D1E-B26D-9BEA80ED0B73}" type="sibTrans" cxnId="{054AE26D-E0CB-42CA-B290-CB2B9FEF4F15}">
      <dgm:prSet/>
      <dgm:spPr/>
      <dgm:t>
        <a:bodyPr/>
        <a:lstStyle/>
        <a:p>
          <a:endParaRPr lang="en-US"/>
        </a:p>
      </dgm:t>
    </dgm:pt>
    <dgm:pt modelId="{94DC9BE4-1BA0-44E0-A39A-0233CD68F4BC}">
      <dgm:prSet phldrT="[Text]"/>
      <dgm:spPr/>
      <dgm:t>
        <a:bodyPr/>
        <a:lstStyle/>
        <a:p>
          <a:r>
            <a:rPr lang="en-US" dirty="0"/>
            <a:t>Pressure trend </a:t>
          </a:r>
          <a:r>
            <a:rPr lang="en-US" dirty="0" err="1"/>
            <a:t>segmentor</a:t>
          </a:r>
          <a:endParaRPr lang="en-US" dirty="0"/>
        </a:p>
      </dgm:t>
    </dgm:pt>
    <dgm:pt modelId="{5E000346-EB81-4EF0-B231-818CAC2E6E1A}" type="parTrans" cxnId="{045DD92D-E07F-489E-A35D-223703C28E16}">
      <dgm:prSet/>
      <dgm:spPr/>
      <dgm:t>
        <a:bodyPr/>
        <a:lstStyle/>
        <a:p>
          <a:endParaRPr lang="en-US"/>
        </a:p>
      </dgm:t>
    </dgm:pt>
    <dgm:pt modelId="{82344456-FB94-49FF-8E25-0A3C2E5F4A85}" type="sibTrans" cxnId="{045DD92D-E07F-489E-A35D-223703C28E16}">
      <dgm:prSet/>
      <dgm:spPr/>
      <dgm:t>
        <a:bodyPr/>
        <a:lstStyle/>
        <a:p>
          <a:endParaRPr lang="en-US"/>
        </a:p>
      </dgm:t>
    </dgm:pt>
    <dgm:pt modelId="{243C38CF-BE2D-427E-A898-9D8998C13892}">
      <dgm:prSet phldrT="[Text]"/>
      <dgm:spPr/>
      <dgm:t>
        <a:bodyPr/>
        <a:lstStyle/>
        <a:p>
          <a:r>
            <a:rPr lang="en-US" dirty="0"/>
            <a:t>Julia script</a:t>
          </a:r>
        </a:p>
      </dgm:t>
    </dgm:pt>
    <dgm:pt modelId="{3593175D-67AB-4D0A-91A2-BD6BBF73DB3A}" type="parTrans" cxnId="{692AB035-FF2F-4BE3-8C9B-A03D9EBC91AE}">
      <dgm:prSet/>
      <dgm:spPr/>
      <dgm:t>
        <a:bodyPr/>
        <a:lstStyle/>
        <a:p>
          <a:endParaRPr lang="en-US"/>
        </a:p>
      </dgm:t>
    </dgm:pt>
    <dgm:pt modelId="{6DCE7DA7-F908-42F6-BE05-72CA68DEA47C}" type="sibTrans" cxnId="{692AB035-FF2F-4BE3-8C9B-A03D9EBC91AE}">
      <dgm:prSet/>
      <dgm:spPr/>
      <dgm:t>
        <a:bodyPr/>
        <a:lstStyle/>
        <a:p>
          <a:endParaRPr lang="en-US"/>
        </a:p>
      </dgm:t>
    </dgm:pt>
    <dgm:pt modelId="{F0B04A99-E9DD-4C3D-9FF2-D4A9611D600F}">
      <dgm:prSet phldrT="[Text]"/>
      <dgm:spPr/>
      <dgm:t>
        <a:bodyPr/>
        <a:lstStyle/>
        <a:p>
          <a:r>
            <a:rPr lang="en-US" dirty="0"/>
            <a:t>Lots of graphs</a:t>
          </a:r>
        </a:p>
      </dgm:t>
    </dgm:pt>
    <dgm:pt modelId="{BAF3150D-845A-457B-8EC0-9F572B834263}" type="parTrans" cxnId="{93B65183-8684-4906-A881-07482EB46768}">
      <dgm:prSet/>
      <dgm:spPr/>
      <dgm:t>
        <a:bodyPr/>
        <a:lstStyle/>
        <a:p>
          <a:endParaRPr lang="en-US"/>
        </a:p>
      </dgm:t>
    </dgm:pt>
    <dgm:pt modelId="{0A4A2378-5E57-4AE8-9B4F-C178F27CFF8E}" type="sibTrans" cxnId="{93B65183-8684-4906-A881-07482EB46768}">
      <dgm:prSet/>
      <dgm:spPr/>
      <dgm:t>
        <a:bodyPr/>
        <a:lstStyle/>
        <a:p>
          <a:endParaRPr lang="en-US"/>
        </a:p>
      </dgm:t>
    </dgm:pt>
    <dgm:pt modelId="{9511A5A1-37E5-4713-A695-580A7602B14B}">
      <dgm:prSet phldrT="[Text]"/>
      <dgm:spPr/>
      <dgm:t>
        <a:bodyPr/>
        <a:lstStyle/>
        <a:p>
          <a:r>
            <a:rPr lang="en-US" dirty="0"/>
            <a:t>Extract SVG graphics from PDF</a:t>
          </a:r>
        </a:p>
      </dgm:t>
    </dgm:pt>
    <dgm:pt modelId="{46F83704-4A70-4A70-9A0E-D5237A36BEFA}" type="parTrans" cxnId="{636873CD-6FAD-4F91-80A8-E1B67D4D1928}">
      <dgm:prSet/>
      <dgm:spPr/>
      <dgm:t>
        <a:bodyPr/>
        <a:lstStyle/>
        <a:p>
          <a:endParaRPr lang="en-US"/>
        </a:p>
      </dgm:t>
    </dgm:pt>
    <dgm:pt modelId="{EB56D73E-5485-4CA0-B4DF-0350977BF34C}" type="sibTrans" cxnId="{636873CD-6FAD-4F91-80A8-E1B67D4D1928}">
      <dgm:prSet/>
      <dgm:spPr/>
      <dgm:t>
        <a:bodyPr/>
        <a:lstStyle/>
        <a:p>
          <a:endParaRPr lang="en-US"/>
        </a:p>
      </dgm:t>
    </dgm:pt>
    <dgm:pt modelId="{8136475F-B5CD-458F-BE83-7D1DE105905B}">
      <dgm:prSet phldrT="[Text]"/>
      <dgm:spPr/>
      <dgm:t>
        <a:bodyPr/>
        <a:lstStyle/>
        <a:p>
          <a:r>
            <a:rPr lang="en-US" dirty="0"/>
            <a:t>Parse SVG graphics, using styles to detect relevant lines</a:t>
          </a:r>
        </a:p>
      </dgm:t>
    </dgm:pt>
    <dgm:pt modelId="{E66AC19D-60CB-42EA-B9DF-EEA316E2422F}" type="parTrans" cxnId="{B6D47BFD-3BA6-49A2-A10E-DB32AEB6280A}">
      <dgm:prSet/>
      <dgm:spPr/>
      <dgm:t>
        <a:bodyPr/>
        <a:lstStyle/>
        <a:p>
          <a:endParaRPr lang="en-US"/>
        </a:p>
      </dgm:t>
    </dgm:pt>
    <dgm:pt modelId="{5A862369-278E-4977-BB22-D7A0280A37F3}" type="sibTrans" cxnId="{B6D47BFD-3BA6-49A2-A10E-DB32AEB6280A}">
      <dgm:prSet/>
      <dgm:spPr/>
      <dgm:t>
        <a:bodyPr/>
        <a:lstStyle/>
        <a:p>
          <a:endParaRPr lang="en-US"/>
        </a:p>
      </dgm:t>
    </dgm:pt>
    <dgm:pt modelId="{19B5C0D4-A4A0-4958-AAF7-D1B5F070A4FA}">
      <dgm:prSet phldrT="[Text]"/>
      <dgm:spPr/>
      <dgm:t>
        <a:bodyPr/>
        <a:lstStyle/>
        <a:p>
          <a:r>
            <a:rPr lang="en-US" dirty="0"/>
            <a:t>“Re-quantify” lines to numerical data series</a:t>
          </a:r>
        </a:p>
      </dgm:t>
    </dgm:pt>
    <dgm:pt modelId="{8EF2904B-C9CD-45D3-85D3-49536F92775E}" type="parTrans" cxnId="{22FAF737-D0E5-40E5-9B66-7DE03A8B79D7}">
      <dgm:prSet/>
      <dgm:spPr/>
      <dgm:t>
        <a:bodyPr/>
        <a:lstStyle/>
        <a:p>
          <a:endParaRPr lang="en-US"/>
        </a:p>
      </dgm:t>
    </dgm:pt>
    <dgm:pt modelId="{6A021F63-ABF5-46CA-B053-74D4C5302B96}" type="sibTrans" cxnId="{22FAF737-D0E5-40E5-9B66-7DE03A8B79D7}">
      <dgm:prSet/>
      <dgm:spPr/>
      <dgm:t>
        <a:bodyPr/>
        <a:lstStyle/>
        <a:p>
          <a:endParaRPr lang="en-US"/>
        </a:p>
      </dgm:t>
    </dgm:pt>
    <dgm:pt modelId="{59AA45A2-7BEB-4F74-9100-440F47957AF1}">
      <dgm:prSet phldrT="[Text]"/>
      <dgm:spPr/>
      <dgm:t>
        <a:bodyPr/>
        <a:lstStyle/>
        <a:p>
          <a:r>
            <a:rPr lang="en-US" dirty="0"/>
            <a:t>Apply dynamic programming algorithm to identify best linear segmentation of data series</a:t>
          </a:r>
        </a:p>
      </dgm:t>
    </dgm:pt>
    <dgm:pt modelId="{0DE63CDF-E07E-4C22-8C4E-B8CC61211F44}" type="parTrans" cxnId="{E1690235-9896-466F-B237-5AB5D759370A}">
      <dgm:prSet/>
      <dgm:spPr/>
      <dgm:t>
        <a:bodyPr/>
        <a:lstStyle/>
        <a:p>
          <a:endParaRPr lang="en-US"/>
        </a:p>
      </dgm:t>
    </dgm:pt>
    <dgm:pt modelId="{9EB7D183-B66D-44D6-8F86-A34F6D7466F4}" type="sibTrans" cxnId="{E1690235-9896-466F-B237-5AB5D759370A}">
      <dgm:prSet/>
      <dgm:spPr/>
      <dgm:t>
        <a:bodyPr/>
        <a:lstStyle/>
        <a:p>
          <a:endParaRPr lang="en-US"/>
        </a:p>
      </dgm:t>
    </dgm:pt>
    <dgm:pt modelId="{EDDA3F85-0B8E-4901-8F91-179C164237C4}">
      <dgm:prSet phldrT="[Text]"/>
      <dgm:spPr/>
      <dgm:t>
        <a:bodyPr/>
        <a:lstStyle/>
        <a:p>
          <a:r>
            <a:rPr lang="en-US" dirty="0"/>
            <a:t>Export segment information</a:t>
          </a:r>
        </a:p>
      </dgm:t>
    </dgm:pt>
    <dgm:pt modelId="{D914926C-8CCF-4221-B178-169D1A61D186}" type="parTrans" cxnId="{6F81EB36-1087-4F82-A041-524A02817B5C}">
      <dgm:prSet/>
      <dgm:spPr/>
      <dgm:t>
        <a:bodyPr/>
        <a:lstStyle/>
        <a:p>
          <a:endParaRPr lang="en-US"/>
        </a:p>
      </dgm:t>
    </dgm:pt>
    <dgm:pt modelId="{42B4B7CC-C15B-4716-9A35-D966582FEEF8}" type="sibTrans" cxnId="{6F81EB36-1087-4F82-A041-524A02817B5C}">
      <dgm:prSet/>
      <dgm:spPr/>
      <dgm:t>
        <a:bodyPr/>
        <a:lstStyle/>
        <a:p>
          <a:endParaRPr lang="en-US"/>
        </a:p>
      </dgm:t>
    </dgm:pt>
    <dgm:pt modelId="{E4BBFDE5-10D1-4687-9A5F-B169EEDFADDE}">
      <dgm:prSet/>
      <dgm:spPr/>
      <dgm:t>
        <a:bodyPr/>
        <a:lstStyle/>
        <a:p>
          <a:r>
            <a:rPr lang="en-US" dirty="0"/>
            <a:t>ML model</a:t>
          </a:r>
        </a:p>
      </dgm:t>
    </dgm:pt>
    <dgm:pt modelId="{2D52F944-4E28-424A-BF83-37D15263AC75}" type="parTrans" cxnId="{03AC05CA-7BE0-4991-93AF-4676E4C4C86E}">
      <dgm:prSet/>
      <dgm:spPr/>
      <dgm:t>
        <a:bodyPr/>
        <a:lstStyle/>
        <a:p>
          <a:endParaRPr lang="en-US"/>
        </a:p>
      </dgm:t>
    </dgm:pt>
    <dgm:pt modelId="{DA72ADDF-BFC3-4017-A381-8732946C28C5}" type="sibTrans" cxnId="{03AC05CA-7BE0-4991-93AF-4676E4C4C86E}">
      <dgm:prSet/>
      <dgm:spPr/>
      <dgm:t>
        <a:bodyPr/>
        <a:lstStyle/>
        <a:p>
          <a:endParaRPr lang="en-US"/>
        </a:p>
      </dgm:t>
    </dgm:pt>
    <dgm:pt modelId="{5BFFD616-FF51-4F51-AF39-5FBEEB10ED39}">
      <dgm:prSet/>
      <dgm:spPr/>
      <dgm:t>
        <a:bodyPr/>
        <a:lstStyle/>
        <a:p>
          <a:r>
            <a:rPr lang="en-US" dirty="0"/>
            <a:t>R scripts</a:t>
          </a:r>
        </a:p>
      </dgm:t>
    </dgm:pt>
    <dgm:pt modelId="{BFC8ACBD-C456-4450-89F3-6D22B5049B70}" type="parTrans" cxnId="{09E14361-D11B-4F09-A9D3-916980052429}">
      <dgm:prSet/>
      <dgm:spPr/>
      <dgm:t>
        <a:bodyPr/>
        <a:lstStyle/>
        <a:p>
          <a:endParaRPr lang="en-US"/>
        </a:p>
      </dgm:t>
    </dgm:pt>
    <dgm:pt modelId="{8A4FD2FF-C32C-4CC2-BFEF-02C659D43EAD}" type="sibTrans" cxnId="{09E14361-D11B-4F09-A9D3-916980052429}">
      <dgm:prSet/>
      <dgm:spPr/>
      <dgm:t>
        <a:bodyPr/>
        <a:lstStyle/>
        <a:p>
          <a:endParaRPr lang="en-US"/>
        </a:p>
      </dgm:t>
    </dgm:pt>
    <dgm:pt modelId="{AC45B34B-C731-48A8-A3C0-A06295DBE496}">
      <dgm:prSet/>
      <dgm:spPr/>
      <dgm:t>
        <a:bodyPr/>
        <a:lstStyle/>
        <a:p>
          <a:r>
            <a:rPr lang="en-US" dirty="0"/>
            <a:t>Transform line segments into discrete slope (+, -, neutral) indicators</a:t>
          </a:r>
        </a:p>
      </dgm:t>
    </dgm:pt>
    <dgm:pt modelId="{3622F48C-F753-4A73-8620-B4B1C679775E}" type="parTrans" cxnId="{EF1B3042-2AFB-476B-983F-F9CFA825DBF6}">
      <dgm:prSet/>
      <dgm:spPr/>
      <dgm:t>
        <a:bodyPr/>
        <a:lstStyle/>
        <a:p>
          <a:endParaRPr lang="en-US"/>
        </a:p>
      </dgm:t>
    </dgm:pt>
    <dgm:pt modelId="{035DCA83-C2DE-4EC9-8D7B-08D11F8185CE}" type="sibTrans" cxnId="{EF1B3042-2AFB-476B-983F-F9CFA825DBF6}">
      <dgm:prSet/>
      <dgm:spPr/>
      <dgm:t>
        <a:bodyPr/>
        <a:lstStyle/>
        <a:p>
          <a:endParaRPr lang="en-US"/>
        </a:p>
      </dgm:t>
    </dgm:pt>
    <dgm:pt modelId="{4D398E40-C1FC-42D0-84B9-1F094C9E4907}">
      <dgm:prSet/>
      <dgm:spPr/>
      <dgm:t>
        <a:bodyPr/>
        <a:lstStyle/>
        <a:p>
          <a:r>
            <a:rPr lang="en-US" dirty="0"/>
            <a:t>Incorporate new features into existing ML model</a:t>
          </a:r>
        </a:p>
      </dgm:t>
    </dgm:pt>
    <dgm:pt modelId="{14A5140C-7677-461B-866D-F574B8169F1D}" type="parTrans" cxnId="{7634FB8D-8EB9-4FC2-8F1E-A339BF87B7D6}">
      <dgm:prSet/>
      <dgm:spPr/>
      <dgm:t>
        <a:bodyPr/>
        <a:lstStyle/>
        <a:p>
          <a:endParaRPr lang="en-US"/>
        </a:p>
      </dgm:t>
    </dgm:pt>
    <dgm:pt modelId="{6132A8E9-E150-4987-B996-251AEDBBAB03}" type="sibTrans" cxnId="{7634FB8D-8EB9-4FC2-8F1E-A339BF87B7D6}">
      <dgm:prSet/>
      <dgm:spPr/>
      <dgm:t>
        <a:bodyPr/>
        <a:lstStyle/>
        <a:p>
          <a:endParaRPr lang="en-US"/>
        </a:p>
      </dgm:t>
    </dgm:pt>
    <dgm:pt modelId="{B24BB971-EB37-4ECF-8C07-9E410ECD2A82}">
      <dgm:prSet phldrT="[Text]"/>
      <dgm:spPr/>
      <dgm:t>
        <a:bodyPr/>
        <a:lstStyle/>
        <a:p>
          <a:r>
            <a:rPr lang="en-US" dirty="0"/>
            <a:t>No tables </a:t>
          </a:r>
          <a:r>
            <a:rPr lang="en-US" dirty="0">
              <a:sym typeface="Wingdings" panose="05000000000000000000" pitchFamily="2" charset="2"/>
            </a:rPr>
            <a:t></a:t>
          </a:r>
          <a:endParaRPr lang="en-US" dirty="0"/>
        </a:p>
      </dgm:t>
    </dgm:pt>
    <dgm:pt modelId="{33B693A4-80F4-4862-8413-1A57187D5F1B}" type="parTrans" cxnId="{60DE8C62-E01D-4F0D-B4BC-A4C37FFA6D97}">
      <dgm:prSet/>
      <dgm:spPr/>
      <dgm:t>
        <a:bodyPr/>
        <a:lstStyle/>
        <a:p>
          <a:endParaRPr lang="en-US"/>
        </a:p>
      </dgm:t>
    </dgm:pt>
    <dgm:pt modelId="{D67B2FDB-86DE-4D38-8655-34A9FCCA68D1}" type="sibTrans" cxnId="{60DE8C62-E01D-4F0D-B4BC-A4C37FFA6D97}">
      <dgm:prSet/>
      <dgm:spPr/>
      <dgm:t>
        <a:bodyPr/>
        <a:lstStyle/>
        <a:p>
          <a:endParaRPr lang="en-US"/>
        </a:p>
      </dgm:t>
    </dgm:pt>
    <dgm:pt modelId="{49B0D65E-EA62-4017-B73F-B6571C27A76C}" type="pres">
      <dgm:prSet presAssocID="{31D53E86-57CC-4AA6-B561-8373111CEB64}" presName="linearFlow" presStyleCnt="0">
        <dgm:presLayoutVars>
          <dgm:dir/>
          <dgm:animLvl val="lvl"/>
          <dgm:resizeHandles val="exact"/>
        </dgm:presLayoutVars>
      </dgm:prSet>
      <dgm:spPr/>
    </dgm:pt>
    <dgm:pt modelId="{B37A4E75-D9A7-4741-A29C-E7C107361D9C}" type="pres">
      <dgm:prSet presAssocID="{B2341B37-FA74-404D-80A4-AAC35F79A4CE}" presName="composite" presStyleCnt="0"/>
      <dgm:spPr/>
    </dgm:pt>
    <dgm:pt modelId="{028C2686-92A8-44A0-95A7-90AF28441AD3}" type="pres">
      <dgm:prSet presAssocID="{B2341B37-FA74-404D-80A4-AAC35F79A4CE}" presName="parTx" presStyleLbl="node1" presStyleIdx="0" presStyleCnt="4">
        <dgm:presLayoutVars>
          <dgm:chMax val="0"/>
          <dgm:chPref val="0"/>
          <dgm:bulletEnabled val="1"/>
        </dgm:presLayoutVars>
      </dgm:prSet>
      <dgm:spPr/>
    </dgm:pt>
    <dgm:pt modelId="{400514B5-1FCD-4329-8ABB-79CBFD34C9B6}" type="pres">
      <dgm:prSet presAssocID="{B2341B37-FA74-404D-80A4-AAC35F79A4CE}" presName="parSh" presStyleLbl="node1" presStyleIdx="0" presStyleCnt="4"/>
      <dgm:spPr/>
    </dgm:pt>
    <dgm:pt modelId="{53E5C1B3-F379-43CC-A651-BFD3B03D49F2}" type="pres">
      <dgm:prSet presAssocID="{B2341B37-FA74-404D-80A4-AAC35F79A4CE}" presName="desTx" presStyleLbl="fgAcc1" presStyleIdx="0" presStyleCnt="4">
        <dgm:presLayoutVars>
          <dgm:bulletEnabled val="1"/>
        </dgm:presLayoutVars>
      </dgm:prSet>
      <dgm:spPr/>
    </dgm:pt>
    <dgm:pt modelId="{88268BF9-D5B4-46D6-A6F7-5E23B69513C6}" type="pres">
      <dgm:prSet presAssocID="{06B04F83-345A-4C88-8503-91BB56B7035B}" presName="sibTrans" presStyleLbl="sibTrans2D1" presStyleIdx="0" presStyleCnt="3"/>
      <dgm:spPr/>
    </dgm:pt>
    <dgm:pt modelId="{1B634972-A0EF-4EC5-9AD3-527926BCBBE2}" type="pres">
      <dgm:prSet presAssocID="{06B04F83-345A-4C88-8503-91BB56B7035B}" presName="connTx" presStyleLbl="sibTrans2D1" presStyleIdx="0" presStyleCnt="3"/>
      <dgm:spPr/>
    </dgm:pt>
    <dgm:pt modelId="{79F0256F-E1FC-483E-BC13-6D8A7CF1927D}" type="pres">
      <dgm:prSet presAssocID="{43194EFB-7F4C-4FAB-B9E2-400A7E679102}" presName="composite" presStyleCnt="0"/>
      <dgm:spPr/>
    </dgm:pt>
    <dgm:pt modelId="{5E40DFBC-5139-49D9-9F59-E5EC729C4A3F}" type="pres">
      <dgm:prSet presAssocID="{43194EFB-7F4C-4FAB-B9E2-400A7E679102}" presName="parTx" presStyleLbl="node1" presStyleIdx="0" presStyleCnt="4">
        <dgm:presLayoutVars>
          <dgm:chMax val="0"/>
          <dgm:chPref val="0"/>
          <dgm:bulletEnabled val="1"/>
        </dgm:presLayoutVars>
      </dgm:prSet>
      <dgm:spPr/>
    </dgm:pt>
    <dgm:pt modelId="{7A8F3C72-4A56-4849-B6C9-3AC4BD0C657B}" type="pres">
      <dgm:prSet presAssocID="{43194EFB-7F4C-4FAB-B9E2-400A7E679102}" presName="parSh" presStyleLbl="node1" presStyleIdx="1" presStyleCnt="4"/>
      <dgm:spPr/>
    </dgm:pt>
    <dgm:pt modelId="{277145DF-00E9-45C6-BD0A-13BF8AD29EBA}" type="pres">
      <dgm:prSet presAssocID="{43194EFB-7F4C-4FAB-B9E2-400A7E679102}" presName="desTx" presStyleLbl="fgAcc1" presStyleIdx="1" presStyleCnt="4">
        <dgm:presLayoutVars>
          <dgm:bulletEnabled val="1"/>
        </dgm:presLayoutVars>
      </dgm:prSet>
      <dgm:spPr/>
    </dgm:pt>
    <dgm:pt modelId="{DBA8A3FB-7FCA-4F42-BE5D-9A854F5662E8}" type="pres">
      <dgm:prSet presAssocID="{ADC4E300-FFA8-4B4A-9987-E8DFB61D9754}" presName="sibTrans" presStyleLbl="sibTrans2D1" presStyleIdx="1" presStyleCnt="3"/>
      <dgm:spPr/>
    </dgm:pt>
    <dgm:pt modelId="{BDC43145-AB49-46B4-8FE8-08083ED4A528}" type="pres">
      <dgm:prSet presAssocID="{ADC4E300-FFA8-4B4A-9987-E8DFB61D9754}" presName="connTx" presStyleLbl="sibTrans2D1" presStyleIdx="1" presStyleCnt="3"/>
      <dgm:spPr/>
    </dgm:pt>
    <dgm:pt modelId="{59992B1D-D267-4561-876E-494D17486A0D}" type="pres">
      <dgm:prSet presAssocID="{94DC9BE4-1BA0-44E0-A39A-0233CD68F4BC}" presName="composite" presStyleCnt="0"/>
      <dgm:spPr/>
    </dgm:pt>
    <dgm:pt modelId="{32F494CC-96CF-454F-B0DA-A89E8283CD84}" type="pres">
      <dgm:prSet presAssocID="{94DC9BE4-1BA0-44E0-A39A-0233CD68F4BC}" presName="parTx" presStyleLbl="node1" presStyleIdx="1" presStyleCnt="4">
        <dgm:presLayoutVars>
          <dgm:chMax val="0"/>
          <dgm:chPref val="0"/>
          <dgm:bulletEnabled val="1"/>
        </dgm:presLayoutVars>
      </dgm:prSet>
      <dgm:spPr/>
    </dgm:pt>
    <dgm:pt modelId="{6EEB6954-B943-47E5-A0A5-6AA302C8D445}" type="pres">
      <dgm:prSet presAssocID="{94DC9BE4-1BA0-44E0-A39A-0233CD68F4BC}" presName="parSh" presStyleLbl="node1" presStyleIdx="2" presStyleCnt="4"/>
      <dgm:spPr/>
    </dgm:pt>
    <dgm:pt modelId="{21549236-88FB-46F9-A42C-03F833E875C1}" type="pres">
      <dgm:prSet presAssocID="{94DC9BE4-1BA0-44E0-A39A-0233CD68F4BC}" presName="desTx" presStyleLbl="fgAcc1" presStyleIdx="2" presStyleCnt="4">
        <dgm:presLayoutVars>
          <dgm:bulletEnabled val="1"/>
        </dgm:presLayoutVars>
      </dgm:prSet>
      <dgm:spPr/>
    </dgm:pt>
    <dgm:pt modelId="{3125F8C1-96DA-43AF-B32A-F2D7FF24035E}" type="pres">
      <dgm:prSet presAssocID="{82344456-FB94-49FF-8E25-0A3C2E5F4A85}" presName="sibTrans" presStyleLbl="sibTrans2D1" presStyleIdx="2" presStyleCnt="3"/>
      <dgm:spPr/>
    </dgm:pt>
    <dgm:pt modelId="{D11A53B9-D7DF-4043-A30C-B901F2B96287}" type="pres">
      <dgm:prSet presAssocID="{82344456-FB94-49FF-8E25-0A3C2E5F4A85}" presName="connTx" presStyleLbl="sibTrans2D1" presStyleIdx="2" presStyleCnt="3"/>
      <dgm:spPr/>
    </dgm:pt>
    <dgm:pt modelId="{687FB36C-1753-49D1-8A1B-F30254BA1E93}" type="pres">
      <dgm:prSet presAssocID="{E4BBFDE5-10D1-4687-9A5F-B169EEDFADDE}" presName="composite" presStyleCnt="0"/>
      <dgm:spPr/>
    </dgm:pt>
    <dgm:pt modelId="{1F0C6BA4-42D1-4C4C-97EE-34006B7A6018}" type="pres">
      <dgm:prSet presAssocID="{E4BBFDE5-10D1-4687-9A5F-B169EEDFADDE}" presName="parTx" presStyleLbl="node1" presStyleIdx="2" presStyleCnt="4">
        <dgm:presLayoutVars>
          <dgm:chMax val="0"/>
          <dgm:chPref val="0"/>
          <dgm:bulletEnabled val="1"/>
        </dgm:presLayoutVars>
      </dgm:prSet>
      <dgm:spPr/>
    </dgm:pt>
    <dgm:pt modelId="{FBE2F595-F7E3-4C88-85C4-857BA6DB64A3}" type="pres">
      <dgm:prSet presAssocID="{E4BBFDE5-10D1-4687-9A5F-B169EEDFADDE}" presName="parSh" presStyleLbl="node1" presStyleIdx="3" presStyleCnt="4"/>
      <dgm:spPr/>
    </dgm:pt>
    <dgm:pt modelId="{66EB60E0-68EA-4F84-A614-C2AB257CFF4E}" type="pres">
      <dgm:prSet presAssocID="{E4BBFDE5-10D1-4687-9A5F-B169EEDFADDE}" presName="desTx" presStyleLbl="fgAcc1" presStyleIdx="3" presStyleCnt="4">
        <dgm:presLayoutVars>
          <dgm:bulletEnabled val="1"/>
        </dgm:presLayoutVars>
      </dgm:prSet>
      <dgm:spPr/>
    </dgm:pt>
  </dgm:ptLst>
  <dgm:cxnLst>
    <dgm:cxn modelId="{B5086F02-AABC-46CE-91A5-85E3170716B0}" type="presOf" srcId="{43194EFB-7F4C-4FAB-B9E2-400A7E679102}" destId="{5E40DFBC-5139-49D9-9F59-E5EC729C4A3F}" srcOrd="0" destOrd="0" presId="urn:microsoft.com/office/officeart/2005/8/layout/process3"/>
    <dgm:cxn modelId="{37DF4F10-8D2A-46B2-9B96-F735E19271FD}" type="presOf" srcId="{EDDA3F85-0B8E-4901-8F91-179C164237C4}" destId="{21549236-88FB-46F9-A42C-03F833E875C1}" srcOrd="0" destOrd="2" presId="urn:microsoft.com/office/officeart/2005/8/layout/process3"/>
    <dgm:cxn modelId="{E16B6D12-5490-4CB7-B5AE-5DEB9139B266}" type="presOf" srcId="{43194EFB-7F4C-4FAB-B9E2-400A7E679102}" destId="{7A8F3C72-4A56-4849-B6C9-3AC4BD0C657B}" srcOrd="1" destOrd="0" presId="urn:microsoft.com/office/officeart/2005/8/layout/process3"/>
    <dgm:cxn modelId="{BE857826-45E7-46D8-85C9-71CE581B73A4}" type="presOf" srcId="{59AA45A2-7BEB-4F74-9100-440F47957AF1}" destId="{21549236-88FB-46F9-A42C-03F833E875C1}" srcOrd="0" destOrd="1" presId="urn:microsoft.com/office/officeart/2005/8/layout/process3"/>
    <dgm:cxn modelId="{17E0D926-BABF-4FDC-9A10-42151F30CECE}" type="presOf" srcId="{8136475F-B5CD-458F-BE83-7D1DE105905B}" destId="{277145DF-00E9-45C6-BD0A-13BF8AD29EBA}" srcOrd="0" destOrd="2" presId="urn:microsoft.com/office/officeart/2005/8/layout/process3"/>
    <dgm:cxn modelId="{90FB8828-6670-44AA-AE43-778940FB7652}" type="presOf" srcId="{B24BB971-EB37-4ECF-8C07-9E410ECD2A82}" destId="{53E5C1B3-F379-43CC-A651-BFD3B03D49F2}" srcOrd="0" destOrd="2" presId="urn:microsoft.com/office/officeart/2005/8/layout/process3"/>
    <dgm:cxn modelId="{B7DBA32B-FAAD-4A83-B37E-77071DA93C28}" type="presOf" srcId="{82344456-FB94-49FF-8E25-0A3C2E5F4A85}" destId="{3125F8C1-96DA-43AF-B32A-F2D7FF24035E}" srcOrd="0" destOrd="0" presId="urn:microsoft.com/office/officeart/2005/8/layout/process3"/>
    <dgm:cxn modelId="{045DD92D-E07F-489E-A35D-223703C28E16}" srcId="{31D53E86-57CC-4AA6-B561-8373111CEB64}" destId="{94DC9BE4-1BA0-44E0-A39A-0233CD68F4BC}" srcOrd="2" destOrd="0" parTransId="{5E000346-EB81-4EF0-B231-818CAC2E6E1A}" sibTransId="{82344456-FB94-49FF-8E25-0A3C2E5F4A85}"/>
    <dgm:cxn modelId="{3544DA31-32FE-4F48-B3D8-246109583561}" type="presOf" srcId="{AC45B34B-C731-48A8-A3C0-A06295DBE496}" destId="{66EB60E0-68EA-4F84-A614-C2AB257CFF4E}" srcOrd="0" destOrd="1" presId="urn:microsoft.com/office/officeart/2005/8/layout/process3"/>
    <dgm:cxn modelId="{E1690235-9896-466F-B237-5AB5D759370A}" srcId="{94DC9BE4-1BA0-44E0-A39A-0233CD68F4BC}" destId="{59AA45A2-7BEB-4F74-9100-440F47957AF1}" srcOrd="1" destOrd="0" parTransId="{0DE63CDF-E07E-4C22-8C4E-B8CC61211F44}" sibTransId="{9EB7D183-B66D-44D6-8F86-A34F6D7466F4}"/>
    <dgm:cxn modelId="{692AB035-FF2F-4BE3-8C9B-A03D9EBC91AE}" srcId="{94DC9BE4-1BA0-44E0-A39A-0233CD68F4BC}" destId="{243C38CF-BE2D-427E-A898-9D8998C13892}" srcOrd="0" destOrd="0" parTransId="{3593175D-67AB-4D0A-91A2-BD6BBF73DB3A}" sibTransId="{6DCE7DA7-F908-42F6-BE05-72CA68DEA47C}"/>
    <dgm:cxn modelId="{6F81EB36-1087-4F82-A041-524A02817B5C}" srcId="{94DC9BE4-1BA0-44E0-A39A-0233CD68F4BC}" destId="{EDDA3F85-0B8E-4901-8F91-179C164237C4}" srcOrd="2" destOrd="0" parTransId="{D914926C-8CCF-4221-B178-169D1A61D186}" sibTransId="{42B4B7CC-C15B-4716-9A35-D966582FEEF8}"/>
    <dgm:cxn modelId="{22FAF737-D0E5-40E5-9B66-7DE03A8B79D7}" srcId="{43194EFB-7F4C-4FAB-B9E2-400A7E679102}" destId="{19B5C0D4-A4A0-4958-AAF7-D1B5F070A4FA}" srcOrd="3" destOrd="0" parTransId="{8EF2904B-C9CD-45D3-85D3-49536F92775E}" sibTransId="{6A021F63-ABF5-46CA-B053-74D4C5302B96}"/>
    <dgm:cxn modelId="{09E14361-D11B-4F09-A9D3-916980052429}" srcId="{E4BBFDE5-10D1-4687-9A5F-B169EEDFADDE}" destId="{5BFFD616-FF51-4F51-AF39-5FBEEB10ED39}" srcOrd="0" destOrd="0" parTransId="{BFC8ACBD-C456-4450-89F3-6D22B5049B70}" sibTransId="{8A4FD2FF-C32C-4CC2-BFEF-02C659D43EAD}"/>
    <dgm:cxn modelId="{DC752242-1DAC-40C7-A5DF-64CCCE812359}" type="presOf" srcId="{E4BBFDE5-10D1-4687-9A5F-B169EEDFADDE}" destId="{FBE2F595-F7E3-4C88-85C4-857BA6DB64A3}" srcOrd="1" destOrd="0" presId="urn:microsoft.com/office/officeart/2005/8/layout/process3"/>
    <dgm:cxn modelId="{EF1B3042-2AFB-476B-983F-F9CFA825DBF6}" srcId="{E4BBFDE5-10D1-4687-9A5F-B169EEDFADDE}" destId="{AC45B34B-C731-48A8-A3C0-A06295DBE496}" srcOrd="1" destOrd="0" parTransId="{3622F48C-F753-4A73-8620-B4B1C679775E}" sibTransId="{035DCA83-C2DE-4EC9-8D7B-08D11F8185CE}"/>
    <dgm:cxn modelId="{60DE8C62-E01D-4F0D-B4BC-A4C37FFA6D97}" srcId="{B2341B37-FA74-404D-80A4-AAC35F79A4CE}" destId="{B24BB971-EB37-4ECF-8C07-9E410ECD2A82}" srcOrd="2" destOrd="0" parTransId="{33B693A4-80F4-4862-8413-1A57187D5F1B}" sibTransId="{D67B2FDB-86DE-4D38-8655-34A9FCCA68D1}"/>
    <dgm:cxn modelId="{EA0C7D67-BBAE-42E0-9A46-DC5BE236154D}" type="presOf" srcId="{ADC4E300-FFA8-4B4A-9987-E8DFB61D9754}" destId="{BDC43145-AB49-46B4-8FE8-08083ED4A528}" srcOrd="1" destOrd="0" presId="urn:microsoft.com/office/officeart/2005/8/layout/process3"/>
    <dgm:cxn modelId="{C5EEAE47-F65C-4505-9B48-D4E8EB803A75}" type="presOf" srcId="{4D398E40-C1FC-42D0-84B9-1F094C9E4907}" destId="{66EB60E0-68EA-4F84-A614-C2AB257CFF4E}" srcOrd="0" destOrd="2" presId="urn:microsoft.com/office/officeart/2005/8/layout/process3"/>
    <dgm:cxn modelId="{5F77E247-AB08-429A-BDDF-2C84675100A1}" type="presOf" srcId="{E4BBFDE5-10D1-4687-9A5F-B169EEDFADDE}" destId="{1F0C6BA4-42D1-4C4C-97EE-34006B7A6018}" srcOrd="0" destOrd="0" presId="urn:microsoft.com/office/officeart/2005/8/layout/process3"/>
    <dgm:cxn modelId="{F68AC04A-FC97-43CE-9F36-86867C5D610D}" srcId="{31D53E86-57CC-4AA6-B561-8373111CEB64}" destId="{43194EFB-7F4C-4FAB-B9E2-400A7E679102}" srcOrd="1" destOrd="0" parTransId="{00657F5B-16ED-43DF-BA23-986D11458FC3}" sibTransId="{ADC4E300-FFA8-4B4A-9987-E8DFB61D9754}"/>
    <dgm:cxn modelId="{054AE26D-E0CB-42CA-B290-CB2B9FEF4F15}" srcId="{43194EFB-7F4C-4FAB-B9E2-400A7E679102}" destId="{F4C0FDC1-647E-44B6-8CBE-50317F9DAA86}" srcOrd="0" destOrd="0" parTransId="{82D36536-51AF-42BF-A00F-72005FA7D65C}" sibTransId="{700FAB2C-432C-4D1E-B26D-9BEA80ED0B73}"/>
    <dgm:cxn modelId="{92E41379-D23D-4811-8CDE-ACDE4BAB4FEC}" type="presOf" srcId="{19B5C0D4-A4A0-4958-AAF7-D1B5F070A4FA}" destId="{277145DF-00E9-45C6-BD0A-13BF8AD29EBA}" srcOrd="0" destOrd="3" presId="urn:microsoft.com/office/officeart/2005/8/layout/process3"/>
    <dgm:cxn modelId="{A98C4179-4607-477A-89C0-02D5FAFAE390}" srcId="{B2341B37-FA74-404D-80A4-AAC35F79A4CE}" destId="{88DFD111-486A-4086-8162-B2F23C202FB9}" srcOrd="0" destOrd="0" parTransId="{81038AB4-8F0D-42F2-AEBF-2DC3A807E8C3}" sibTransId="{72452857-E15A-4CE1-BAC8-0C0CCC1AD8E2}"/>
    <dgm:cxn modelId="{FBF6137F-186E-4004-B16C-D8696D7315F0}" type="presOf" srcId="{06B04F83-345A-4C88-8503-91BB56B7035B}" destId="{88268BF9-D5B4-46D6-A6F7-5E23B69513C6}" srcOrd="0" destOrd="0" presId="urn:microsoft.com/office/officeart/2005/8/layout/process3"/>
    <dgm:cxn modelId="{93B65183-8684-4906-A881-07482EB46768}" srcId="{B2341B37-FA74-404D-80A4-AAC35F79A4CE}" destId="{F0B04A99-E9DD-4C3D-9FF2-D4A9611D600F}" srcOrd="1" destOrd="0" parTransId="{BAF3150D-845A-457B-8EC0-9F572B834263}" sibTransId="{0A4A2378-5E57-4AE8-9B4F-C178F27CFF8E}"/>
    <dgm:cxn modelId="{B063C186-391C-4461-84A7-5C12A2E4263F}" type="presOf" srcId="{5BFFD616-FF51-4F51-AF39-5FBEEB10ED39}" destId="{66EB60E0-68EA-4F84-A614-C2AB257CFF4E}" srcOrd="0" destOrd="0" presId="urn:microsoft.com/office/officeart/2005/8/layout/process3"/>
    <dgm:cxn modelId="{CD4A5B89-F8ED-48EC-AE60-6DEA8C54461F}" type="presOf" srcId="{F0B04A99-E9DD-4C3D-9FF2-D4A9611D600F}" destId="{53E5C1B3-F379-43CC-A651-BFD3B03D49F2}" srcOrd="0" destOrd="1" presId="urn:microsoft.com/office/officeart/2005/8/layout/process3"/>
    <dgm:cxn modelId="{7634FB8D-8EB9-4FC2-8F1E-A339BF87B7D6}" srcId="{E4BBFDE5-10D1-4687-9A5F-B169EEDFADDE}" destId="{4D398E40-C1FC-42D0-84B9-1F094C9E4907}" srcOrd="2" destOrd="0" parTransId="{14A5140C-7677-461B-866D-F574B8169F1D}" sibTransId="{6132A8E9-E150-4987-B996-251AEDBBAB03}"/>
    <dgm:cxn modelId="{2AF8C792-E830-485F-A565-D7BC6EDFE906}" type="presOf" srcId="{94DC9BE4-1BA0-44E0-A39A-0233CD68F4BC}" destId="{6EEB6954-B943-47E5-A0A5-6AA302C8D445}" srcOrd="1" destOrd="0" presId="urn:microsoft.com/office/officeart/2005/8/layout/process3"/>
    <dgm:cxn modelId="{04F6F997-14B4-4AA2-AF5F-AA9D4D1FD20E}" type="presOf" srcId="{31D53E86-57CC-4AA6-B561-8373111CEB64}" destId="{49B0D65E-EA62-4017-B73F-B6571C27A76C}" srcOrd="0" destOrd="0" presId="urn:microsoft.com/office/officeart/2005/8/layout/process3"/>
    <dgm:cxn modelId="{6C78A69A-5028-473E-AFE7-6198CC65B796}" type="presOf" srcId="{82344456-FB94-49FF-8E25-0A3C2E5F4A85}" destId="{D11A53B9-D7DF-4043-A30C-B901F2B96287}" srcOrd="1" destOrd="0" presId="urn:microsoft.com/office/officeart/2005/8/layout/process3"/>
    <dgm:cxn modelId="{C206499D-E7C3-443B-86B0-DAEC0A585B0D}" type="presOf" srcId="{88DFD111-486A-4086-8162-B2F23C202FB9}" destId="{53E5C1B3-F379-43CC-A651-BFD3B03D49F2}" srcOrd="0" destOrd="0" presId="urn:microsoft.com/office/officeart/2005/8/layout/process3"/>
    <dgm:cxn modelId="{7D9ED2A3-99B1-43A9-A9EB-EB0604DDF710}" type="presOf" srcId="{B2341B37-FA74-404D-80A4-AAC35F79A4CE}" destId="{400514B5-1FCD-4329-8ABB-79CBFD34C9B6}" srcOrd="1" destOrd="0" presId="urn:microsoft.com/office/officeart/2005/8/layout/process3"/>
    <dgm:cxn modelId="{3CCC51A7-516C-4CDC-96BF-9C228F2987C5}" type="presOf" srcId="{ADC4E300-FFA8-4B4A-9987-E8DFB61D9754}" destId="{DBA8A3FB-7FCA-4F42-BE5D-9A854F5662E8}" srcOrd="0" destOrd="0" presId="urn:microsoft.com/office/officeart/2005/8/layout/process3"/>
    <dgm:cxn modelId="{DFBC18AC-7756-4455-A467-0CE595FD14AA}" type="presOf" srcId="{B2341B37-FA74-404D-80A4-AAC35F79A4CE}" destId="{028C2686-92A8-44A0-95A7-90AF28441AD3}" srcOrd="0" destOrd="0" presId="urn:microsoft.com/office/officeart/2005/8/layout/process3"/>
    <dgm:cxn modelId="{DE97FFAE-70B2-418A-9F4E-052BE5C35CFB}" type="presOf" srcId="{06B04F83-345A-4C88-8503-91BB56B7035B}" destId="{1B634972-A0EF-4EC5-9AD3-527926BCBBE2}" srcOrd="1" destOrd="0" presId="urn:microsoft.com/office/officeart/2005/8/layout/process3"/>
    <dgm:cxn modelId="{03AC05CA-7BE0-4991-93AF-4676E4C4C86E}" srcId="{31D53E86-57CC-4AA6-B561-8373111CEB64}" destId="{E4BBFDE5-10D1-4687-9A5F-B169EEDFADDE}" srcOrd="3" destOrd="0" parTransId="{2D52F944-4E28-424A-BF83-37D15263AC75}" sibTransId="{DA72ADDF-BFC3-4017-A381-8732946C28C5}"/>
    <dgm:cxn modelId="{636873CD-6FAD-4F91-80A8-E1B67D4D1928}" srcId="{43194EFB-7F4C-4FAB-B9E2-400A7E679102}" destId="{9511A5A1-37E5-4713-A695-580A7602B14B}" srcOrd="1" destOrd="0" parTransId="{46F83704-4A70-4A70-9A0E-D5237A36BEFA}" sibTransId="{EB56D73E-5485-4CA0-B4DF-0350977BF34C}"/>
    <dgm:cxn modelId="{5FAFD9D2-0023-4977-9122-010094B1AA5E}" type="presOf" srcId="{243C38CF-BE2D-427E-A898-9D8998C13892}" destId="{21549236-88FB-46F9-A42C-03F833E875C1}" srcOrd="0" destOrd="0" presId="urn:microsoft.com/office/officeart/2005/8/layout/process3"/>
    <dgm:cxn modelId="{CF9BC2DE-80EB-4718-8796-3991C3A5881A}" type="presOf" srcId="{F4C0FDC1-647E-44B6-8CBE-50317F9DAA86}" destId="{277145DF-00E9-45C6-BD0A-13BF8AD29EBA}" srcOrd="0" destOrd="0" presId="urn:microsoft.com/office/officeart/2005/8/layout/process3"/>
    <dgm:cxn modelId="{4FD90AE9-CFD0-438F-A696-DC0CEF95165B}" srcId="{31D53E86-57CC-4AA6-B561-8373111CEB64}" destId="{B2341B37-FA74-404D-80A4-AAC35F79A4CE}" srcOrd="0" destOrd="0" parTransId="{25A68148-9149-4736-9740-899C0A438923}" sibTransId="{06B04F83-345A-4C88-8503-91BB56B7035B}"/>
    <dgm:cxn modelId="{99FC32EE-28C0-48C3-8123-E309D58F2397}" type="presOf" srcId="{94DC9BE4-1BA0-44E0-A39A-0233CD68F4BC}" destId="{32F494CC-96CF-454F-B0DA-A89E8283CD84}" srcOrd="0" destOrd="0" presId="urn:microsoft.com/office/officeart/2005/8/layout/process3"/>
    <dgm:cxn modelId="{B6D47BFD-3BA6-49A2-A10E-DB32AEB6280A}" srcId="{43194EFB-7F4C-4FAB-B9E2-400A7E679102}" destId="{8136475F-B5CD-458F-BE83-7D1DE105905B}" srcOrd="2" destOrd="0" parTransId="{E66AC19D-60CB-42EA-B9DF-EEA316E2422F}" sibTransId="{5A862369-278E-4977-BB22-D7A0280A37F3}"/>
    <dgm:cxn modelId="{EA044EFE-EA56-4274-856D-FB9D2000F5B4}" type="presOf" srcId="{9511A5A1-37E5-4713-A695-580A7602B14B}" destId="{277145DF-00E9-45C6-BD0A-13BF8AD29EBA}" srcOrd="0" destOrd="1" presId="urn:microsoft.com/office/officeart/2005/8/layout/process3"/>
    <dgm:cxn modelId="{4DE7D0B0-7F6E-43FE-A129-33F9BD71F15B}" type="presParOf" srcId="{49B0D65E-EA62-4017-B73F-B6571C27A76C}" destId="{B37A4E75-D9A7-4741-A29C-E7C107361D9C}" srcOrd="0" destOrd="0" presId="urn:microsoft.com/office/officeart/2005/8/layout/process3"/>
    <dgm:cxn modelId="{14ED321F-C06C-4721-9A4F-DC5C822126C7}" type="presParOf" srcId="{B37A4E75-D9A7-4741-A29C-E7C107361D9C}" destId="{028C2686-92A8-44A0-95A7-90AF28441AD3}" srcOrd="0" destOrd="0" presId="urn:microsoft.com/office/officeart/2005/8/layout/process3"/>
    <dgm:cxn modelId="{3E3FA357-DA21-42EF-A85B-2F692E8B01EE}" type="presParOf" srcId="{B37A4E75-D9A7-4741-A29C-E7C107361D9C}" destId="{400514B5-1FCD-4329-8ABB-79CBFD34C9B6}" srcOrd="1" destOrd="0" presId="urn:microsoft.com/office/officeart/2005/8/layout/process3"/>
    <dgm:cxn modelId="{779D480C-6783-4AED-A0E2-4C49BDEE96E6}" type="presParOf" srcId="{B37A4E75-D9A7-4741-A29C-E7C107361D9C}" destId="{53E5C1B3-F379-43CC-A651-BFD3B03D49F2}" srcOrd="2" destOrd="0" presId="urn:microsoft.com/office/officeart/2005/8/layout/process3"/>
    <dgm:cxn modelId="{CD0C6731-6D20-4D48-B794-B86A02056E5A}" type="presParOf" srcId="{49B0D65E-EA62-4017-B73F-B6571C27A76C}" destId="{88268BF9-D5B4-46D6-A6F7-5E23B69513C6}" srcOrd="1" destOrd="0" presId="urn:microsoft.com/office/officeart/2005/8/layout/process3"/>
    <dgm:cxn modelId="{9E1B6682-D49D-4542-918C-239D0C17809A}" type="presParOf" srcId="{88268BF9-D5B4-46D6-A6F7-5E23B69513C6}" destId="{1B634972-A0EF-4EC5-9AD3-527926BCBBE2}" srcOrd="0" destOrd="0" presId="urn:microsoft.com/office/officeart/2005/8/layout/process3"/>
    <dgm:cxn modelId="{91FCE80F-B0FD-4EB2-9481-2A5D5DD9A828}" type="presParOf" srcId="{49B0D65E-EA62-4017-B73F-B6571C27A76C}" destId="{79F0256F-E1FC-483E-BC13-6D8A7CF1927D}" srcOrd="2" destOrd="0" presId="urn:microsoft.com/office/officeart/2005/8/layout/process3"/>
    <dgm:cxn modelId="{916069DF-4E65-44E6-BAC2-3F1183263B4D}" type="presParOf" srcId="{79F0256F-E1FC-483E-BC13-6D8A7CF1927D}" destId="{5E40DFBC-5139-49D9-9F59-E5EC729C4A3F}" srcOrd="0" destOrd="0" presId="urn:microsoft.com/office/officeart/2005/8/layout/process3"/>
    <dgm:cxn modelId="{542370D9-87FE-4C2E-90E0-17140BA7AD39}" type="presParOf" srcId="{79F0256F-E1FC-483E-BC13-6D8A7CF1927D}" destId="{7A8F3C72-4A56-4849-B6C9-3AC4BD0C657B}" srcOrd="1" destOrd="0" presId="urn:microsoft.com/office/officeart/2005/8/layout/process3"/>
    <dgm:cxn modelId="{992D929E-E4A3-4E96-922D-9850D76D2C87}" type="presParOf" srcId="{79F0256F-E1FC-483E-BC13-6D8A7CF1927D}" destId="{277145DF-00E9-45C6-BD0A-13BF8AD29EBA}" srcOrd="2" destOrd="0" presId="urn:microsoft.com/office/officeart/2005/8/layout/process3"/>
    <dgm:cxn modelId="{889ADE4E-FF24-4287-BEA1-3E8A40096FC3}" type="presParOf" srcId="{49B0D65E-EA62-4017-B73F-B6571C27A76C}" destId="{DBA8A3FB-7FCA-4F42-BE5D-9A854F5662E8}" srcOrd="3" destOrd="0" presId="urn:microsoft.com/office/officeart/2005/8/layout/process3"/>
    <dgm:cxn modelId="{8B985C11-ED20-4392-B543-A4F9B1E388DF}" type="presParOf" srcId="{DBA8A3FB-7FCA-4F42-BE5D-9A854F5662E8}" destId="{BDC43145-AB49-46B4-8FE8-08083ED4A528}" srcOrd="0" destOrd="0" presId="urn:microsoft.com/office/officeart/2005/8/layout/process3"/>
    <dgm:cxn modelId="{FFB4FE25-D15F-49D0-8723-89399B440DAD}" type="presParOf" srcId="{49B0D65E-EA62-4017-B73F-B6571C27A76C}" destId="{59992B1D-D267-4561-876E-494D17486A0D}" srcOrd="4" destOrd="0" presId="urn:microsoft.com/office/officeart/2005/8/layout/process3"/>
    <dgm:cxn modelId="{DDCA44D6-0260-4992-9254-D5EF98D2E1E0}" type="presParOf" srcId="{59992B1D-D267-4561-876E-494D17486A0D}" destId="{32F494CC-96CF-454F-B0DA-A89E8283CD84}" srcOrd="0" destOrd="0" presId="urn:microsoft.com/office/officeart/2005/8/layout/process3"/>
    <dgm:cxn modelId="{33D917E6-B5E1-4616-8F73-9DAD18A1AF4F}" type="presParOf" srcId="{59992B1D-D267-4561-876E-494D17486A0D}" destId="{6EEB6954-B943-47E5-A0A5-6AA302C8D445}" srcOrd="1" destOrd="0" presId="urn:microsoft.com/office/officeart/2005/8/layout/process3"/>
    <dgm:cxn modelId="{821769DB-76BD-4D1B-A4E8-185D72A29525}" type="presParOf" srcId="{59992B1D-D267-4561-876E-494D17486A0D}" destId="{21549236-88FB-46F9-A42C-03F833E875C1}" srcOrd="2" destOrd="0" presId="urn:microsoft.com/office/officeart/2005/8/layout/process3"/>
    <dgm:cxn modelId="{0D6007D2-CE88-4C05-AB8A-9622E389BD7A}" type="presParOf" srcId="{49B0D65E-EA62-4017-B73F-B6571C27A76C}" destId="{3125F8C1-96DA-43AF-B32A-F2D7FF24035E}" srcOrd="5" destOrd="0" presId="urn:microsoft.com/office/officeart/2005/8/layout/process3"/>
    <dgm:cxn modelId="{C0E61D55-D747-4EDD-AA99-0F1F7C38987A}" type="presParOf" srcId="{3125F8C1-96DA-43AF-B32A-F2D7FF24035E}" destId="{D11A53B9-D7DF-4043-A30C-B901F2B96287}" srcOrd="0" destOrd="0" presId="urn:microsoft.com/office/officeart/2005/8/layout/process3"/>
    <dgm:cxn modelId="{257405CB-7808-419B-85BC-46BC856A877B}" type="presParOf" srcId="{49B0D65E-EA62-4017-B73F-B6571C27A76C}" destId="{687FB36C-1753-49D1-8A1B-F30254BA1E93}" srcOrd="6" destOrd="0" presId="urn:microsoft.com/office/officeart/2005/8/layout/process3"/>
    <dgm:cxn modelId="{09800EEC-001A-4828-80DB-7A56EB73F44B}" type="presParOf" srcId="{687FB36C-1753-49D1-8A1B-F30254BA1E93}" destId="{1F0C6BA4-42D1-4C4C-97EE-34006B7A6018}" srcOrd="0" destOrd="0" presId="urn:microsoft.com/office/officeart/2005/8/layout/process3"/>
    <dgm:cxn modelId="{C2314209-CDC4-4E31-9A60-0EF52E4A8A8C}" type="presParOf" srcId="{687FB36C-1753-49D1-8A1B-F30254BA1E93}" destId="{FBE2F595-F7E3-4C88-85C4-857BA6DB64A3}" srcOrd="1" destOrd="0" presId="urn:microsoft.com/office/officeart/2005/8/layout/process3"/>
    <dgm:cxn modelId="{5B386EA9-C4F8-41A1-AA8E-6A47174688ED}" type="presParOf" srcId="{687FB36C-1753-49D1-8A1B-F30254BA1E93}" destId="{66EB60E0-68EA-4F84-A614-C2AB257CFF4E}"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5EE513-E7B8-465C-9BE4-CAB4E725BE56}"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CE6121A9-C7AB-4074-818D-5C12E3454158}">
      <dgm:prSet phldrT="[Text]"/>
      <dgm:spPr/>
      <dgm:t>
        <a:bodyPr/>
        <a:lstStyle/>
        <a:p>
          <a:endParaRPr lang="en-US" dirty="0"/>
        </a:p>
      </dgm:t>
    </dgm:pt>
    <dgm:pt modelId="{6045E268-6D2F-45BF-B673-7BF71799734D}" type="parTrans" cxnId="{F4EBAC3B-3FD1-4F7B-85E6-5D0CE048A9C7}">
      <dgm:prSet/>
      <dgm:spPr/>
      <dgm:t>
        <a:bodyPr/>
        <a:lstStyle/>
        <a:p>
          <a:endParaRPr lang="en-US"/>
        </a:p>
      </dgm:t>
    </dgm:pt>
    <dgm:pt modelId="{195CEBCC-B225-452B-9213-6DE559B6CF7A}" type="sibTrans" cxnId="{F4EBAC3B-3FD1-4F7B-85E6-5D0CE048A9C7}">
      <dgm:prSet/>
      <dgm:spPr/>
      <dgm:t>
        <a:bodyPr/>
        <a:lstStyle/>
        <a:p>
          <a:endParaRPr lang="en-US"/>
        </a:p>
      </dgm:t>
    </dgm:pt>
    <dgm:pt modelId="{42228B82-FC36-4D5D-9DCE-FE23F8229EE5}">
      <dgm:prSet phldrT="[Text]"/>
      <dgm:spPr/>
      <dgm:t>
        <a:bodyPr/>
        <a:lstStyle/>
        <a:p>
          <a:r>
            <a:rPr lang="en-US" dirty="0"/>
            <a:t> </a:t>
          </a:r>
        </a:p>
      </dgm:t>
    </dgm:pt>
    <dgm:pt modelId="{AC996ED7-C64B-4478-B348-FD8FEC911087}" type="sibTrans" cxnId="{4DC8F9C1-9883-49B1-B387-8ACF6154346E}">
      <dgm:prSet/>
      <dgm:spPr/>
      <dgm:t>
        <a:bodyPr/>
        <a:lstStyle/>
        <a:p>
          <a:endParaRPr lang="en-US"/>
        </a:p>
      </dgm:t>
    </dgm:pt>
    <dgm:pt modelId="{087E748A-6AD1-4516-B41C-406DE9924B26}" type="parTrans" cxnId="{4DC8F9C1-9883-49B1-B387-8ACF6154346E}">
      <dgm:prSet/>
      <dgm:spPr/>
      <dgm:t>
        <a:bodyPr/>
        <a:lstStyle/>
        <a:p>
          <a:endParaRPr lang="en-US"/>
        </a:p>
      </dgm:t>
    </dgm:pt>
    <dgm:pt modelId="{15C3743B-A27F-4581-A474-34DAF6A50CA2}" type="pres">
      <dgm:prSet presAssocID="{A15EE513-E7B8-465C-9BE4-CAB4E725BE56}" presName="cycle" presStyleCnt="0">
        <dgm:presLayoutVars>
          <dgm:dir/>
          <dgm:resizeHandles val="exact"/>
        </dgm:presLayoutVars>
      </dgm:prSet>
      <dgm:spPr/>
    </dgm:pt>
    <dgm:pt modelId="{711791B5-0C3A-4603-91D6-98A848A02180}" type="pres">
      <dgm:prSet presAssocID="{CE6121A9-C7AB-4074-818D-5C12E3454158}" presName="dummy" presStyleCnt="0"/>
      <dgm:spPr/>
    </dgm:pt>
    <dgm:pt modelId="{4FD76ADE-26EE-4BEC-830B-5F73AE9A2321}" type="pres">
      <dgm:prSet presAssocID="{CE6121A9-C7AB-4074-818D-5C12E3454158}" presName="node" presStyleLbl="revTx" presStyleIdx="0" presStyleCnt="2">
        <dgm:presLayoutVars>
          <dgm:bulletEnabled val="1"/>
        </dgm:presLayoutVars>
      </dgm:prSet>
      <dgm:spPr/>
    </dgm:pt>
    <dgm:pt modelId="{F9AF9F80-B61E-4E39-9728-FC0046312643}" type="pres">
      <dgm:prSet presAssocID="{195CEBCC-B225-452B-9213-6DE559B6CF7A}" presName="sibTrans" presStyleLbl="node1" presStyleIdx="0" presStyleCnt="2"/>
      <dgm:spPr/>
    </dgm:pt>
    <dgm:pt modelId="{F695EED3-F6F2-4906-9141-35947F6E7FFD}" type="pres">
      <dgm:prSet presAssocID="{42228B82-FC36-4D5D-9DCE-FE23F8229EE5}" presName="dummy" presStyleCnt="0"/>
      <dgm:spPr/>
    </dgm:pt>
    <dgm:pt modelId="{3BB7F3F0-E5D8-4DF5-A271-172E4B6CCB29}" type="pres">
      <dgm:prSet presAssocID="{42228B82-FC36-4D5D-9DCE-FE23F8229EE5}" presName="node" presStyleLbl="revTx" presStyleIdx="1" presStyleCnt="2">
        <dgm:presLayoutVars>
          <dgm:bulletEnabled val="1"/>
        </dgm:presLayoutVars>
      </dgm:prSet>
      <dgm:spPr/>
    </dgm:pt>
    <dgm:pt modelId="{1A0BFBB9-6A28-4F4C-B0E6-8748508FA673}" type="pres">
      <dgm:prSet presAssocID="{AC996ED7-C64B-4478-B348-FD8FEC911087}" presName="sibTrans" presStyleLbl="node1" presStyleIdx="1" presStyleCnt="2"/>
      <dgm:spPr/>
    </dgm:pt>
  </dgm:ptLst>
  <dgm:cxnLst>
    <dgm:cxn modelId="{BCE34613-9209-4B99-A399-97CCDCAC3ED8}" type="presOf" srcId="{CE6121A9-C7AB-4074-818D-5C12E3454158}" destId="{4FD76ADE-26EE-4BEC-830B-5F73AE9A2321}" srcOrd="0" destOrd="0" presId="urn:microsoft.com/office/officeart/2005/8/layout/cycle1"/>
    <dgm:cxn modelId="{F4EBAC3B-3FD1-4F7B-85E6-5D0CE048A9C7}" srcId="{A15EE513-E7B8-465C-9BE4-CAB4E725BE56}" destId="{CE6121A9-C7AB-4074-818D-5C12E3454158}" srcOrd="0" destOrd="0" parTransId="{6045E268-6D2F-45BF-B673-7BF71799734D}" sibTransId="{195CEBCC-B225-452B-9213-6DE559B6CF7A}"/>
    <dgm:cxn modelId="{2A723855-ABF1-43E5-A4E9-CA225C6E7B50}" type="presOf" srcId="{42228B82-FC36-4D5D-9DCE-FE23F8229EE5}" destId="{3BB7F3F0-E5D8-4DF5-A271-172E4B6CCB29}" srcOrd="0" destOrd="0" presId="urn:microsoft.com/office/officeart/2005/8/layout/cycle1"/>
    <dgm:cxn modelId="{D55F0481-2E59-4975-AB49-E782A5F7253A}" type="presOf" srcId="{A15EE513-E7B8-465C-9BE4-CAB4E725BE56}" destId="{15C3743B-A27F-4581-A474-34DAF6A50CA2}" srcOrd="0" destOrd="0" presId="urn:microsoft.com/office/officeart/2005/8/layout/cycle1"/>
    <dgm:cxn modelId="{18005E94-E97E-442D-AC1E-47DC6CFA97E1}" type="presOf" srcId="{195CEBCC-B225-452B-9213-6DE559B6CF7A}" destId="{F9AF9F80-B61E-4E39-9728-FC0046312643}" srcOrd="0" destOrd="0" presId="urn:microsoft.com/office/officeart/2005/8/layout/cycle1"/>
    <dgm:cxn modelId="{4DC8F9C1-9883-49B1-B387-8ACF6154346E}" srcId="{A15EE513-E7B8-465C-9BE4-CAB4E725BE56}" destId="{42228B82-FC36-4D5D-9DCE-FE23F8229EE5}" srcOrd="1" destOrd="0" parTransId="{087E748A-6AD1-4516-B41C-406DE9924B26}" sibTransId="{AC996ED7-C64B-4478-B348-FD8FEC911087}"/>
    <dgm:cxn modelId="{C2FA3EF8-1D9A-40B9-9648-0824789C9C27}" type="presOf" srcId="{AC996ED7-C64B-4478-B348-FD8FEC911087}" destId="{1A0BFBB9-6A28-4F4C-B0E6-8748508FA673}" srcOrd="0" destOrd="0" presId="urn:microsoft.com/office/officeart/2005/8/layout/cycle1"/>
    <dgm:cxn modelId="{D6AE2FE2-5ECD-4CC0-8C9A-E0CD4E48CCDF}" type="presParOf" srcId="{15C3743B-A27F-4581-A474-34DAF6A50CA2}" destId="{711791B5-0C3A-4603-91D6-98A848A02180}" srcOrd="0" destOrd="0" presId="urn:microsoft.com/office/officeart/2005/8/layout/cycle1"/>
    <dgm:cxn modelId="{A83AE87D-6145-4EE6-9347-23A3AA82E0D4}" type="presParOf" srcId="{15C3743B-A27F-4581-A474-34DAF6A50CA2}" destId="{4FD76ADE-26EE-4BEC-830B-5F73AE9A2321}" srcOrd="1" destOrd="0" presId="urn:microsoft.com/office/officeart/2005/8/layout/cycle1"/>
    <dgm:cxn modelId="{693C1D8A-2DC9-427B-BE48-49D912A4CCAD}" type="presParOf" srcId="{15C3743B-A27F-4581-A474-34DAF6A50CA2}" destId="{F9AF9F80-B61E-4E39-9728-FC0046312643}" srcOrd="2" destOrd="0" presId="urn:microsoft.com/office/officeart/2005/8/layout/cycle1"/>
    <dgm:cxn modelId="{314B5A94-BB71-44F6-A5A9-464E2C0851AC}" type="presParOf" srcId="{15C3743B-A27F-4581-A474-34DAF6A50CA2}" destId="{F695EED3-F6F2-4906-9141-35947F6E7FFD}" srcOrd="3" destOrd="0" presId="urn:microsoft.com/office/officeart/2005/8/layout/cycle1"/>
    <dgm:cxn modelId="{8E3B4D42-D5E8-4A27-B0AF-6ED11DF1B532}" type="presParOf" srcId="{15C3743B-A27F-4581-A474-34DAF6A50CA2}" destId="{3BB7F3F0-E5D8-4DF5-A271-172E4B6CCB29}" srcOrd="4" destOrd="0" presId="urn:microsoft.com/office/officeart/2005/8/layout/cycle1"/>
    <dgm:cxn modelId="{971E9342-EF47-400C-9016-F40ACB4345F8}" type="presParOf" srcId="{15C3743B-A27F-4581-A474-34DAF6A50CA2}" destId="{1A0BFBB9-6A28-4F4C-B0E6-8748508FA673}" srcOrd="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514B5-1FCD-4329-8ABB-79CBFD34C9B6}">
      <dsp:nvSpPr>
        <dsp:cNvPr id="0" name=""/>
        <dsp:cNvSpPr/>
      </dsp:nvSpPr>
      <dsp:spPr>
        <a:xfrm>
          <a:off x="1388" y="136614"/>
          <a:ext cx="1745163" cy="9591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marL="0" lvl="0" indent="0" algn="l" defTabSz="755650">
            <a:lnSpc>
              <a:spcPct val="90000"/>
            </a:lnSpc>
            <a:spcBef>
              <a:spcPct val="0"/>
            </a:spcBef>
            <a:spcAft>
              <a:spcPct val="35000"/>
            </a:spcAft>
            <a:buNone/>
          </a:pPr>
          <a:r>
            <a:rPr lang="en-US" sz="1700" kern="1200" dirty="0"/>
            <a:t>PDF Frac Reports</a:t>
          </a:r>
        </a:p>
      </dsp:txBody>
      <dsp:txXfrm>
        <a:off x="1388" y="136614"/>
        <a:ext cx="1745163" cy="639434"/>
      </dsp:txXfrm>
    </dsp:sp>
    <dsp:sp modelId="{53E5C1B3-F379-43CC-A651-BFD3B03D49F2}">
      <dsp:nvSpPr>
        <dsp:cNvPr id="0" name=""/>
        <dsp:cNvSpPr/>
      </dsp:nvSpPr>
      <dsp:spPr>
        <a:xfrm>
          <a:off x="358831" y="776048"/>
          <a:ext cx="1745163" cy="34386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Provided by service company</a:t>
          </a:r>
        </a:p>
        <a:p>
          <a:pPr marL="171450" lvl="1" indent="-171450" algn="l" defTabSz="755650">
            <a:lnSpc>
              <a:spcPct val="90000"/>
            </a:lnSpc>
            <a:spcBef>
              <a:spcPct val="0"/>
            </a:spcBef>
            <a:spcAft>
              <a:spcPct val="15000"/>
            </a:spcAft>
            <a:buChar char="•"/>
          </a:pPr>
          <a:r>
            <a:rPr lang="en-US" sz="1700" kern="1200" dirty="0"/>
            <a:t>Lots of graphs</a:t>
          </a:r>
        </a:p>
        <a:p>
          <a:pPr marL="171450" lvl="1" indent="-171450" algn="l" defTabSz="755650">
            <a:lnSpc>
              <a:spcPct val="90000"/>
            </a:lnSpc>
            <a:spcBef>
              <a:spcPct val="0"/>
            </a:spcBef>
            <a:spcAft>
              <a:spcPct val="15000"/>
            </a:spcAft>
            <a:buChar char="•"/>
          </a:pPr>
          <a:r>
            <a:rPr lang="en-US" sz="1700" kern="1200" dirty="0"/>
            <a:t>No tables </a:t>
          </a:r>
          <a:r>
            <a:rPr lang="en-US" sz="1700" kern="1200" dirty="0">
              <a:sym typeface="Wingdings" panose="05000000000000000000" pitchFamily="2" charset="2"/>
            </a:rPr>
            <a:t></a:t>
          </a:r>
          <a:endParaRPr lang="en-US" sz="1700" kern="1200" dirty="0"/>
        </a:p>
      </dsp:txBody>
      <dsp:txXfrm>
        <a:off x="409945" y="827162"/>
        <a:ext cx="1642935" cy="3336447"/>
      </dsp:txXfrm>
    </dsp:sp>
    <dsp:sp modelId="{88268BF9-D5B4-46D6-A6F7-5E23B69513C6}">
      <dsp:nvSpPr>
        <dsp:cNvPr id="0" name=""/>
        <dsp:cNvSpPr/>
      </dsp:nvSpPr>
      <dsp:spPr>
        <a:xfrm>
          <a:off x="2011112" y="239083"/>
          <a:ext cx="560868" cy="4344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011112" y="325982"/>
        <a:ext cx="430520" cy="260697"/>
      </dsp:txXfrm>
    </dsp:sp>
    <dsp:sp modelId="{7A8F3C72-4A56-4849-B6C9-3AC4BD0C657B}">
      <dsp:nvSpPr>
        <dsp:cNvPr id="0" name=""/>
        <dsp:cNvSpPr/>
      </dsp:nvSpPr>
      <dsp:spPr>
        <a:xfrm>
          <a:off x="2804794" y="136614"/>
          <a:ext cx="1745163" cy="9591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marL="0" lvl="0" indent="0" algn="l" defTabSz="755650">
            <a:lnSpc>
              <a:spcPct val="90000"/>
            </a:lnSpc>
            <a:spcBef>
              <a:spcPct val="0"/>
            </a:spcBef>
            <a:spcAft>
              <a:spcPct val="35000"/>
            </a:spcAft>
            <a:buNone/>
          </a:pPr>
          <a:r>
            <a:rPr lang="en-US" sz="1700" kern="1200" dirty="0"/>
            <a:t>Pressure trend extractor</a:t>
          </a:r>
        </a:p>
      </dsp:txBody>
      <dsp:txXfrm>
        <a:off x="2804794" y="136614"/>
        <a:ext cx="1745163" cy="639434"/>
      </dsp:txXfrm>
    </dsp:sp>
    <dsp:sp modelId="{277145DF-00E9-45C6-BD0A-13BF8AD29EBA}">
      <dsp:nvSpPr>
        <dsp:cNvPr id="0" name=""/>
        <dsp:cNvSpPr/>
      </dsp:nvSpPr>
      <dsp:spPr>
        <a:xfrm>
          <a:off x="3162237" y="776048"/>
          <a:ext cx="1745163" cy="34386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Python script</a:t>
          </a:r>
        </a:p>
        <a:p>
          <a:pPr marL="171450" lvl="1" indent="-171450" algn="l" defTabSz="755650">
            <a:lnSpc>
              <a:spcPct val="90000"/>
            </a:lnSpc>
            <a:spcBef>
              <a:spcPct val="0"/>
            </a:spcBef>
            <a:spcAft>
              <a:spcPct val="15000"/>
            </a:spcAft>
            <a:buChar char="•"/>
          </a:pPr>
          <a:r>
            <a:rPr lang="en-US" sz="1700" kern="1200" dirty="0"/>
            <a:t>Extract SVG graphics from PDF</a:t>
          </a:r>
        </a:p>
        <a:p>
          <a:pPr marL="171450" lvl="1" indent="-171450" algn="l" defTabSz="755650">
            <a:lnSpc>
              <a:spcPct val="90000"/>
            </a:lnSpc>
            <a:spcBef>
              <a:spcPct val="0"/>
            </a:spcBef>
            <a:spcAft>
              <a:spcPct val="15000"/>
            </a:spcAft>
            <a:buChar char="•"/>
          </a:pPr>
          <a:r>
            <a:rPr lang="en-US" sz="1700" kern="1200" dirty="0"/>
            <a:t>Parse SVG graphics, using styles to detect relevant lines</a:t>
          </a:r>
        </a:p>
        <a:p>
          <a:pPr marL="171450" lvl="1" indent="-171450" algn="l" defTabSz="755650">
            <a:lnSpc>
              <a:spcPct val="90000"/>
            </a:lnSpc>
            <a:spcBef>
              <a:spcPct val="0"/>
            </a:spcBef>
            <a:spcAft>
              <a:spcPct val="15000"/>
            </a:spcAft>
            <a:buChar char="•"/>
          </a:pPr>
          <a:r>
            <a:rPr lang="en-US" sz="1700" kern="1200" dirty="0"/>
            <a:t>“Re-quantify” lines to numerical data series</a:t>
          </a:r>
        </a:p>
      </dsp:txBody>
      <dsp:txXfrm>
        <a:off x="3213351" y="827162"/>
        <a:ext cx="1642935" cy="3336447"/>
      </dsp:txXfrm>
    </dsp:sp>
    <dsp:sp modelId="{DBA8A3FB-7FCA-4F42-BE5D-9A854F5662E8}">
      <dsp:nvSpPr>
        <dsp:cNvPr id="0" name=""/>
        <dsp:cNvSpPr/>
      </dsp:nvSpPr>
      <dsp:spPr>
        <a:xfrm>
          <a:off x="4814517" y="239083"/>
          <a:ext cx="560868" cy="4344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814517" y="325982"/>
        <a:ext cx="430520" cy="260697"/>
      </dsp:txXfrm>
    </dsp:sp>
    <dsp:sp modelId="{6EEB6954-B943-47E5-A0A5-6AA302C8D445}">
      <dsp:nvSpPr>
        <dsp:cNvPr id="0" name=""/>
        <dsp:cNvSpPr/>
      </dsp:nvSpPr>
      <dsp:spPr>
        <a:xfrm>
          <a:off x="5608199" y="136614"/>
          <a:ext cx="1745163" cy="9591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marL="0" lvl="0" indent="0" algn="l" defTabSz="755650">
            <a:lnSpc>
              <a:spcPct val="90000"/>
            </a:lnSpc>
            <a:spcBef>
              <a:spcPct val="0"/>
            </a:spcBef>
            <a:spcAft>
              <a:spcPct val="35000"/>
            </a:spcAft>
            <a:buNone/>
          </a:pPr>
          <a:r>
            <a:rPr lang="en-US" sz="1700" kern="1200" dirty="0"/>
            <a:t>Pressure trend </a:t>
          </a:r>
          <a:r>
            <a:rPr lang="en-US" sz="1700" kern="1200" dirty="0" err="1"/>
            <a:t>segmentor</a:t>
          </a:r>
          <a:endParaRPr lang="en-US" sz="1700" kern="1200" dirty="0"/>
        </a:p>
      </dsp:txBody>
      <dsp:txXfrm>
        <a:off x="5608199" y="136614"/>
        <a:ext cx="1745163" cy="639434"/>
      </dsp:txXfrm>
    </dsp:sp>
    <dsp:sp modelId="{21549236-88FB-46F9-A42C-03F833E875C1}">
      <dsp:nvSpPr>
        <dsp:cNvPr id="0" name=""/>
        <dsp:cNvSpPr/>
      </dsp:nvSpPr>
      <dsp:spPr>
        <a:xfrm>
          <a:off x="5965642" y="776048"/>
          <a:ext cx="1745163" cy="34386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Julia script</a:t>
          </a:r>
        </a:p>
        <a:p>
          <a:pPr marL="171450" lvl="1" indent="-171450" algn="l" defTabSz="755650">
            <a:lnSpc>
              <a:spcPct val="90000"/>
            </a:lnSpc>
            <a:spcBef>
              <a:spcPct val="0"/>
            </a:spcBef>
            <a:spcAft>
              <a:spcPct val="15000"/>
            </a:spcAft>
            <a:buChar char="•"/>
          </a:pPr>
          <a:r>
            <a:rPr lang="en-US" sz="1700" kern="1200" dirty="0"/>
            <a:t>Apply dynamic programming algorithm to identify best linear segmentation of data series</a:t>
          </a:r>
        </a:p>
        <a:p>
          <a:pPr marL="171450" lvl="1" indent="-171450" algn="l" defTabSz="755650">
            <a:lnSpc>
              <a:spcPct val="90000"/>
            </a:lnSpc>
            <a:spcBef>
              <a:spcPct val="0"/>
            </a:spcBef>
            <a:spcAft>
              <a:spcPct val="15000"/>
            </a:spcAft>
            <a:buChar char="•"/>
          </a:pPr>
          <a:r>
            <a:rPr lang="en-US" sz="1700" kern="1200" dirty="0"/>
            <a:t>Export segment information</a:t>
          </a:r>
        </a:p>
      </dsp:txBody>
      <dsp:txXfrm>
        <a:off x="6016756" y="827162"/>
        <a:ext cx="1642935" cy="3336447"/>
      </dsp:txXfrm>
    </dsp:sp>
    <dsp:sp modelId="{3125F8C1-96DA-43AF-B32A-F2D7FF24035E}">
      <dsp:nvSpPr>
        <dsp:cNvPr id="0" name=""/>
        <dsp:cNvSpPr/>
      </dsp:nvSpPr>
      <dsp:spPr>
        <a:xfrm>
          <a:off x="7617923" y="239083"/>
          <a:ext cx="560868" cy="4344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617923" y="325982"/>
        <a:ext cx="430520" cy="260697"/>
      </dsp:txXfrm>
    </dsp:sp>
    <dsp:sp modelId="{FBE2F595-F7E3-4C88-85C4-857BA6DB64A3}">
      <dsp:nvSpPr>
        <dsp:cNvPr id="0" name=""/>
        <dsp:cNvSpPr/>
      </dsp:nvSpPr>
      <dsp:spPr>
        <a:xfrm>
          <a:off x="8411604" y="136614"/>
          <a:ext cx="1745163" cy="9591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marL="0" lvl="0" indent="0" algn="l" defTabSz="755650">
            <a:lnSpc>
              <a:spcPct val="90000"/>
            </a:lnSpc>
            <a:spcBef>
              <a:spcPct val="0"/>
            </a:spcBef>
            <a:spcAft>
              <a:spcPct val="35000"/>
            </a:spcAft>
            <a:buNone/>
          </a:pPr>
          <a:r>
            <a:rPr lang="en-US" sz="1700" kern="1200" dirty="0"/>
            <a:t>ML model</a:t>
          </a:r>
        </a:p>
      </dsp:txBody>
      <dsp:txXfrm>
        <a:off x="8411604" y="136614"/>
        <a:ext cx="1745163" cy="639434"/>
      </dsp:txXfrm>
    </dsp:sp>
    <dsp:sp modelId="{66EB60E0-68EA-4F84-A614-C2AB257CFF4E}">
      <dsp:nvSpPr>
        <dsp:cNvPr id="0" name=""/>
        <dsp:cNvSpPr/>
      </dsp:nvSpPr>
      <dsp:spPr>
        <a:xfrm>
          <a:off x="8769047" y="776048"/>
          <a:ext cx="1745163" cy="34386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R scripts</a:t>
          </a:r>
        </a:p>
        <a:p>
          <a:pPr marL="171450" lvl="1" indent="-171450" algn="l" defTabSz="755650">
            <a:lnSpc>
              <a:spcPct val="90000"/>
            </a:lnSpc>
            <a:spcBef>
              <a:spcPct val="0"/>
            </a:spcBef>
            <a:spcAft>
              <a:spcPct val="15000"/>
            </a:spcAft>
            <a:buChar char="•"/>
          </a:pPr>
          <a:r>
            <a:rPr lang="en-US" sz="1700" kern="1200" dirty="0"/>
            <a:t>Transform line segments into discrete slope (+, -, neutral) indicators</a:t>
          </a:r>
        </a:p>
        <a:p>
          <a:pPr marL="171450" lvl="1" indent="-171450" algn="l" defTabSz="755650">
            <a:lnSpc>
              <a:spcPct val="90000"/>
            </a:lnSpc>
            <a:spcBef>
              <a:spcPct val="0"/>
            </a:spcBef>
            <a:spcAft>
              <a:spcPct val="15000"/>
            </a:spcAft>
            <a:buChar char="•"/>
          </a:pPr>
          <a:r>
            <a:rPr lang="en-US" sz="1700" kern="1200" dirty="0"/>
            <a:t>Incorporate new features into existing ML model</a:t>
          </a:r>
        </a:p>
      </dsp:txBody>
      <dsp:txXfrm>
        <a:off x="8820161" y="827162"/>
        <a:ext cx="1642935" cy="33364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76ADE-26EE-4BEC-830B-5F73AE9A2321}">
      <dsp:nvSpPr>
        <dsp:cNvPr id="0" name=""/>
        <dsp:cNvSpPr/>
      </dsp:nvSpPr>
      <dsp:spPr>
        <a:xfrm>
          <a:off x="4640416" y="1249862"/>
          <a:ext cx="2370087" cy="2370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4640416" y="1249862"/>
        <a:ext cx="2370087" cy="2370087"/>
      </dsp:txXfrm>
    </dsp:sp>
    <dsp:sp modelId="{F9AF9F80-B61E-4E39-9728-FC0046312643}">
      <dsp:nvSpPr>
        <dsp:cNvPr id="0" name=""/>
        <dsp:cNvSpPr/>
      </dsp:nvSpPr>
      <dsp:spPr>
        <a:xfrm>
          <a:off x="1452608" y="-1860"/>
          <a:ext cx="4873533" cy="4873533"/>
        </a:xfrm>
        <a:prstGeom prst="circularArrow">
          <a:avLst>
            <a:gd name="adj1" fmla="val 9483"/>
            <a:gd name="adj2" fmla="val 684992"/>
            <a:gd name="adj3" fmla="val 7850594"/>
            <a:gd name="adj4" fmla="val 2264413"/>
            <a:gd name="adj5" fmla="val 1106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B7F3F0-E5D8-4DF5-A271-172E4B6CCB29}">
      <dsp:nvSpPr>
        <dsp:cNvPr id="0" name=""/>
        <dsp:cNvSpPr/>
      </dsp:nvSpPr>
      <dsp:spPr>
        <a:xfrm>
          <a:off x="768245" y="1249862"/>
          <a:ext cx="2370087" cy="2370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768245" y="1249862"/>
        <a:ext cx="2370087" cy="2370087"/>
      </dsp:txXfrm>
    </dsp:sp>
    <dsp:sp modelId="{1A0BFBB9-6A28-4F4C-B0E6-8748508FA673}">
      <dsp:nvSpPr>
        <dsp:cNvPr id="0" name=""/>
        <dsp:cNvSpPr/>
      </dsp:nvSpPr>
      <dsp:spPr>
        <a:xfrm>
          <a:off x="1452608" y="-1860"/>
          <a:ext cx="4873533" cy="4873533"/>
        </a:xfrm>
        <a:prstGeom prst="circularArrow">
          <a:avLst>
            <a:gd name="adj1" fmla="val 9483"/>
            <a:gd name="adj2" fmla="val 684992"/>
            <a:gd name="adj3" fmla="val 18650594"/>
            <a:gd name="adj4" fmla="val 13064413"/>
            <a:gd name="adj5" fmla="val 1106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C0244-82B2-4124-85D2-627F892201C4}" type="datetimeFigureOut">
              <a:rPr lang="en-US" smtClean="0"/>
              <a:t>4/20/2022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BE810A-F067-44F6-8DBC-66C3E9D82433}" type="slidenum">
              <a:rPr lang="en-US" smtClean="0"/>
              <a:t>‹#›</a:t>
            </a:fld>
            <a:endParaRPr lang="en-US"/>
          </a:p>
        </p:txBody>
      </p:sp>
    </p:spTree>
    <p:extLst>
      <p:ext uri="{BB962C8B-B14F-4D97-AF65-F5344CB8AC3E}">
        <p14:creationId xmlns:p14="http://schemas.microsoft.com/office/powerpoint/2010/main" val="3395903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070089-F667-4993-9857-C9A1EC0B3E89}" type="datetimeFigureOut">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87AB7-F8AB-4D98-ACF0-78EA99EECDC4}" type="slidenum">
              <a:rPr lang="en-US" smtClean="0"/>
              <a:t>‹#›</a:t>
            </a:fld>
            <a:endParaRPr lang="en-US"/>
          </a:p>
        </p:txBody>
      </p:sp>
    </p:spTree>
    <p:extLst>
      <p:ext uri="{BB962C8B-B14F-4D97-AF65-F5344CB8AC3E}">
        <p14:creationId xmlns:p14="http://schemas.microsoft.com/office/powerpoint/2010/main" val="2950385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070089-F667-4993-9857-C9A1EC0B3E89}" type="datetimeFigureOut">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87AB7-F8AB-4D98-ACF0-78EA99EECDC4}" type="slidenum">
              <a:rPr lang="en-US" smtClean="0"/>
              <a:t>‹#›</a:t>
            </a:fld>
            <a:endParaRPr lang="en-US"/>
          </a:p>
        </p:txBody>
      </p:sp>
    </p:spTree>
    <p:extLst>
      <p:ext uri="{BB962C8B-B14F-4D97-AF65-F5344CB8AC3E}">
        <p14:creationId xmlns:p14="http://schemas.microsoft.com/office/powerpoint/2010/main" val="2815686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070089-F667-4993-9857-C9A1EC0B3E89}" type="datetimeFigureOut">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87AB7-F8AB-4D98-ACF0-78EA99EECDC4}" type="slidenum">
              <a:rPr lang="en-US" smtClean="0"/>
              <a:t>‹#›</a:t>
            </a:fld>
            <a:endParaRPr lang="en-US"/>
          </a:p>
        </p:txBody>
      </p:sp>
    </p:spTree>
    <p:extLst>
      <p:ext uri="{BB962C8B-B14F-4D97-AF65-F5344CB8AC3E}">
        <p14:creationId xmlns:p14="http://schemas.microsoft.com/office/powerpoint/2010/main" val="3162803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070089-F667-4993-9857-C9A1EC0B3E89}" type="datetimeFigureOut">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87AB7-F8AB-4D98-ACF0-78EA99EECDC4}" type="slidenum">
              <a:rPr lang="en-US" smtClean="0"/>
              <a:t>‹#›</a:t>
            </a:fld>
            <a:endParaRPr lang="en-US"/>
          </a:p>
        </p:txBody>
      </p:sp>
    </p:spTree>
    <p:extLst>
      <p:ext uri="{BB962C8B-B14F-4D97-AF65-F5344CB8AC3E}">
        <p14:creationId xmlns:p14="http://schemas.microsoft.com/office/powerpoint/2010/main" val="1960084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070089-F667-4993-9857-C9A1EC0B3E89}" type="datetimeFigureOut">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87AB7-F8AB-4D98-ACF0-78EA99EECDC4}" type="slidenum">
              <a:rPr lang="en-US" smtClean="0"/>
              <a:t>‹#›</a:t>
            </a:fld>
            <a:endParaRPr lang="en-US"/>
          </a:p>
        </p:txBody>
      </p:sp>
    </p:spTree>
    <p:extLst>
      <p:ext uri="{BB962C8B-B14F-4D97-AF65-F5344CB8AC3E}">
        <p14:creationId xmlns:p14="http://schemas.microsoft.com/office/powerpoint/2010/main" val="2836185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070089-F667-4993-9857-C9A1EC0B3E89}" type="datetimeFigureOut">
              <a:rPr lang="en-US" smtClean="0"/>
              <a:t>4/20/2022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87AB7-F8AB-4D98-ACF0-78EA99EECDC4}" type="slidenum">
              <a:rPr lang="en-US" smtClean="0"/>
              <a:t>‹#›</a:t>
            </a:fld>
            <a:endParaRPr lang="en-US"/>
          </a:p>
        </p:txBody>
      </p:sp>
    </p:spTree>
    <p:extLst>
      <p:ext uri="{BB962C8B-B14F-4D97-AF65-F5344CB8AC3E}">
        <p14:creationId xmlns:p14="http://schemas.microsoft.com/office/powerpoint/2010/main" val="1701759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070089-F667-4993-9857-C9A1EC0B3E89}" type="datetimeFigureOut">
              <a:rPr lang="en-US" smtClean="0"/>
              <a:t>4/20/2022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87AB7-F8AB-4D98-ACF0-78EA99EECDC4}" type="slidenum">
              <a:rPr lang="en-US" smtClean="0"/>
              <a:t>‹#›</a:t>
            </a:fld>
            <a:endParaRPr lang="en-US"/>
          </a:p>
        </p:txBody>
      </p:sp>
    </p:spTree>
    <p:extLst>
      <p:ext uri="{BB962C8B-B14F-4D97-AF65-F5344CB8AC3E}">
        <p14:creationId xmlns:p14="http://schemas.microsoft.com/office/powerpoint/2010/main" val="2178056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9070089-F667-4993-9857-C9A1EC0B3E89}" type="datetimeFigureOut">
              <a:rPr lang="en-US" smtClean="0"/>
              <a:t>4/20/2022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87AB7-F8AB-4D98-ACF0-78EA99EECDC4}" type="slidenum">
              <a:rPr lang="en-US" smtClean="0"/>
              <a:t>‹#›</a:t>
            </a:fld>
            <a:endParaRPr lang="en-US"/>
          </a:p>
        </p:txBody>
      </p:sp>
    </p:spTree>
    <p:extLst>
      <p:ext uri="{BB962C8B-B14F-4D97-AF65-F5344CB8AC3E}">
        <p14:creationId xmlns:p14="http://schemas.microsoft.com/office/powerpoint/2010/main" val="469476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070089-F667-4993-9857-C9A1EC0B3E89}" type="datetimeFigureOut">
              <a:rPr lang="en-US" smtClean="0"/>
              <a:t>4/20/2022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87AB7-F8AB-4D98-ACF0-78EA99EECDC4}" type="slidenum">
              <a:rPr lang="en-US" smtClean="0"/>
              <a:t>‹#›</a:t>
            </a:fld>
            <a:endParaRPr lang="en-US"/>
          </a:p>
        </p:txBody>
      </p:sp>
    </p:spTree>
    <p:extLst>
      <p:ext uri="{BB962C8B-B14F-4D97-AF65-F5344CB8AC3E}">
        <p14:creationId xmlns:p14="http://schemas.microsoft.com/office/powerpoint/2010/main" val="808052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070089-F667-4993-9857-C9A1EC0B3E89}" type="datetimeFigureOut">
              <a:rPr lang="en-US" smtClean="0"/>
              <a:t>4/20/2022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87AB7-F8AB-4D98-ACF0-78EA99EECDC4}" type="slidenum">
              <a:rPr lang="en-US" smtClean="0"/>
              <a:t>‹#›</a:t>
            </a:fld>
            <a:endParaRPr lang="en-US"/>
          </a:p>
        </p:txBody>
      </p:sp>
    </p:spTree>
    <p:extLst>
      <p:ext uri="{BB962C8B-B14F-4D97-AF65-F5344CB8AC3E}">
        <p14:creationId xmlns:p14="http://schemas.microsoft.com/office/powerpoint/2010/main" val="1116126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070089-F667-4993-9857-C9A1EC0B3E89}" type="datetimeFigureOut">
              <a:rPr lang="en-US" smtClean="0"/>
              <a:t>4/20/2022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87AB7-F8AB-4D98-ACF0-78EA99EECDC4}" type="slidenum">
              <a:rPr lang="en-US" smtClean="0"/>
              <a:t>‹#›</a:t>
            </a:fld>
            <a:endParaRPr lang="en-US"/>
          </a:p>
        </p:txBody>
      </p:sp>
    </p:spTree>
    <p:extLst>
      <p:ext uri="{BB962C8B-B14F-4D97-AF65-F5344CB8AC3E}">
        <p14:creationId xmlns:p14="http://schemas.microsoft.com/office/powerpoint/2010/main" val="4230336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70089-F667-4993-9857-C9A1EC0B3E89}" type="datetimeFigureOut">
              <a:rPr lang="en-US" smtClean="0"/>
              <a:t>4/20/2022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87AB7-F8AB-4D98-ACF0-78EA99EECDC4}" type="slidenum">
              <a:rPr lang="en-US" smtClean="0"/>
              <a:t>‹#›</a:t>
            </a:fld>
            <a:endParaRPr lang="en-US"/>
          </a:p>
        </p:txBody>
      </p:sp>
    </p:spTree>
    <p:extLst>
      <p:ext uri="{BB962C8B-B14F-4D97-AF65-F5344CB8AC3E}">
        <p14:creationId xmlns:p14="http://schemas.microsoft.com/office/powerpoint/2010/main" val="21403519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2" Type="http://schemas.openxmlformats.org/officeDocument/2006/relationships/hyperlink" Target="https://github.com/kbturk/OfficeVBA_Folder_Generator/blob/master/Generator.Bas"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hyperlink" Target="https://docs.microsoft.com/en-us/office/vba/api/excel.range.autofilter"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7.jpg"/><Relationship Id="rId7" Type="http://schemas.openxmlformats.org/officeDocument/2006/relationships/diagramColors" Target="../diagrams/colors2.xml"/><Relationship Id="rId2" Type="http://schemas.openxmlformats.org/officeDocument/2006/relationships/image" Target="../media/image36.jpg"/><Relationship Id="rId1" Type="http://schemas.openxmlformats.org/officeDocument/2006/relationships/slideLayout" Target="../slideLayouts/slideLayout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fif"/><Relationship Id="rId7" Type="http://schemas.openxmlformats.org/officeDocument/2006/relationships/image" Target="../media/image49.jpeg"/><Relationship Id="rId2" Type="http://schemas.openxmlformats.org/officeDocument/2006/relationships/hyperlink" Target="https://usethe.computer/index.html" TargetMode="Externa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6.jp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ocw.mit.edu/courses/electrical-engineering-and-computer-science/6-0002-introduction-to-computational-thinking-and-data-science-fall-2016/" TargetMode="External"/><Relationship Id="rId2" Type="http://schemas.openxmlformats.org/officeDocument/2006/relationships/hyperlink" Target="https://ocw.mit.edu/courses/electrical-engineering-and-computer-science/6-0001-introduction-to-computer-science-and-programming-in-python-fall-2016/" TargetMode="External"/><Relationship Id="rId1" Type="http://schemas.openxmlformats.org/officeDocument/2006/relationships/slideLayout" Target="../slideLayouts/slideLayout2.xml"/><Relationship Id="rId5" Type="http://schemas.openxmlformats.org/officeDocument/2006/relationships/hyperlink" Target="https://www.py4e.com/" TargetMode="External"/><Relationship Id="rId4" Type="http://schemas.openxmlformats.org/officeDocument/2006/relationships/hyperlink" Target="https://www.edx.org/course/cs50s-introduction-to-computer-science"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usethe.computer/posts/17-a-dialogue.html" TargetMode="External"/><Relationship Id="rId7" Type="http://schemas.openxmlformats.org/officeDocument/2006/relationships/hyperlink" Target="https://github.com/derrickturk/dsl-talk" TargetMode="External"/><Relationship Id="rId2" Type="http://schemas.openxmlformats.org/officeDocument/2006/relationships/hyperlink" Target="https://terminusdatascience.com/talks/data-science-half-hour" TargetMode="External"/><Relationship Id="rId1" Type="http://schemas.openxmlformats.org/officeDocument/2006/relationships/slideLayout" Target="../slideLayouts/slideLayout2.xml"/><Relationship Id="rId6" Type="http://schemas.openxmlformats.org/officeDocument/2006/relationships/hyperlink" Target="https://usethe.computer/posts/13-typing-groupby-revisited.html" TargetMode="External"/><Relationship Id="rId5" Type="http://schemas.openxmlformats.org/officeDocument/2006/relationships/hyperlink" Target="https://usethe.computer/posts/9-why-are-data-scientists-switching-from-R-to-python.html" TargetMode="External"/><Relationship Id="rId4" Type="http://schemas.openxmlformats.org/officeDocument/2006/relationships/hyperlink" Target="https://usethe.computer/posts/11-dashboard-confessional.html"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www.infoq.com/presentations/Simple-Made-Easy/" TargetMode="External"/><Relationship Id="rId2" Type="http://schemas.openxmlformats.org/officeDocument/2006/relationships/hyperlink" Target="https://www.norvig.com/21-days.html" TargetMode="External"/><Relationship Id="rId1" Type="http://schemas.openxmlformats.org/officeDocument/2006/relationships/slideLayout" Target="../slideLayouts/slideLayout2.xml"/><Relationship Id="rId6" Type="http://schemas.openxmlformats.org/officeDocument/2006/relationships/hyperlink" Target="http://www.craftinginterpreters.com/" TargetMode="External"/><Relationship Id="rId5" Type="http://schemas.openxmlformats.org/officeDocument/2006/relationships/hyperlink" Target="https://idlewords.com/2005/08/a_rocket_to_nowhere.htm" TargetMode="External"/><Relationship Id="rId4" Type="http://schemas.openxmlformats.org/officeDocument/2006/relationships/hyperlink" Target="http://www.goodmath.org/blog/2012/10/05/everyone-should-program-or-programming-is-hard-both/"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hyperlink" Target="https://github.com/sprache/Sprache" TargetMode="External"/><Relationship Id="rId2" Type="http://schemas.openxmlformats.org/officeDocument/2006/relationships/hyperlink" Target="https://hackage.haskell.org/package/parsec" TargetMode="External"/><Relationship Id="rId1" Type="http://schemas.openxmlformats.org/officeDocument/2006/relationships/slideLayout" Target="../slideLayouts/slideLayout2.xml"/><Relationship Id="rId5" Type="http://schemas.openxmlformats.org/officeDocument/2006/relationships/hyperlink" Target="http://eprints.nottingham.ac.uk/223/1/pearl.pdf" TargetMode="External"/><Relationship Id="rId4" Type="http://schemas.openxmlformats.org/officeDocument/2006/relationships/hyperlink" Target="https://github.com/Geal/nom"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A948F-5F97-407E-BD1B-A1313384B352}"/>
              </a:ext>
            </a:extLst>
          </p:cNvPr>
          <p:cNvSpPr>
            <a:spLocks noGrp="1"/>
          </p:cNvSpPr>
          <p:nvPr>
            <p:ph type="ctrTitle"/>
          </p:nvPr>
        </p:nvSpPr>
        <p:spPr/>
        <p:txBody>
          <a:bodyPr>
            <a:normAutofit/>
          </a:bodyPr>
          <a:lstStyle/>
          <a:p>
            <a:r>
              <a:rPr lang="en-US" sz="4800" dirty="0"/>
              <a:t>Dis-enchantment, or:</a:t>
            </a:r>
            <a:br>
              <a:rPr lang="en-US" sz="4800" dirty="0"/>
            </a:br>
            <a:r>
              <a:rPr lang="en-US" sz="4800" dirty="0"/>
              <a:t>There is no magic, only engineering</a:t>
            </a:r>
          </a:p>
        </p:txBody>
      </p:sp>
      <p:sp>
        <p:nvSpPr>
          <p:cNvPr id="3" name="Subtitle 2">
            <a:extLst>
              <a:ext uri="{FF2B5EF4-FFF2-40B4-BE49-F238E27FC236}">
                <a16:creationId xmlns:a16="http://schemas.microsoft.com/office/drawing/2014/main" id="{0CB0A3D5-91E1-4970-9856-45FB6558F319}"/>
              </a:ext>
            </a:extLst>
          </p:cNvPr>
          <p:cNvSpPr>
            <a:spLocks noGrp="1"/>
          </p:cNvSpPr>
          <p:nvPr>
            <p:ph type="subTitle" idx="1"/>
          </p:nvPr>
        </p:nvSpPr>
        <p:spPr/>
        <p:txBody>
          <a:bodyPr/>
          <a:lstStyle/>
          <a:p>
            <a:r>
              <a:rPr lang="en-US" dirty="0"/>
              <a:t>[deconstructing nouveau tech, for </a:t>
            </a:r>
            <a:r>
              <a:rPr lang="en-US" dirty="0" err="1"/>
              <a:t>petro</a:t>
            </a:r>
            <a:r>
              <a:rPr lang="en-US" dirty="0"/>
              <a:t> tech]</a:t>
            </a:r>
          </a:p>
        </p:txBody>
      </p:sp>
      <p:pic>
        <p:nvPicPr>
          <p:cNvPr id="5" name="Picture 4" descr="A close up of a logo&#10;&#10;Description automatically generated">
            <a:extLst>
              <a:ext uri="{FF2B5EF4-FFF2-40B4-BE49-F238E27FC236}">
                <a16:creationId xmlns:a16="http://schemas.microsoft.com/office/drawing/2014/main" id="{7716C7E4-D1FF-433B-908A-093663A23E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80326" y="6133980"/>
            <a:ext cx="1642336" cy="455748"/>
          </a:xfrm>
          <a:prstGeom prst="rect">
            <a:avLst/>
          </a:prstGeom>
        </p:spPr>
      </p:pic>
      <p:sp>
        <p:nvSpPr>
          <p:cNvPr id="4" name="Rectangle 3">
            <a:extLst>
              <a:ext uri="{FF2B5EF4-FFF2-40B4-BE49-F238E27FC236}">
                <a16:creationId xmlns:a16="http://schemas.microsoft.com/office/drawing/2014/main" id="{8F472266-E0D8-4FC0-B56D-2A9CB6A89973}"/>
              </a:ext>
            </a:extLst>
          </p:cNvPr>
          <p:cNvSpPr/>
          <p:nvPr/>
        </p:nvSpPr>
        <p:spPr>
          <a:xfrm rot="2700000">
            <a:off x="-291983" y="5370376"/>
            <a:ext cx="3108347" cy="461665"/>
          </a:xfrm>
          <a:prstGeom prst="rect">
            <a:avLst/>
          </a:prstGeom>
          <a:noFill/>
        </p:spPr>
        <p:txBody>
          <a:bodyPr wrap="square" lIns="91440" tIns="45720" rIns="91440" bIns="45720">
            <a:spAutoFit/>
          </a:bodyPr>
          <a:lstStyle/>
          <a:p>
            <a:pPr algn="ctr"/>
            <a:r>
              <a:rPr lang="en-US" sz="2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DIRECTOR’S CUT</a:t>
            </a:r>
          </a:p>
        </p:txBody>
      </p:sp>
    </p:spTree>
    <p:extLst>
      <p:ext uri="{BB962C8B-B14F-4D97-AF65-F5344CB8AC3E}">
        <p14:creationId xmlns:p14="http://schemas.microsoft.com/office/powerpoint/2010/main" val="2170383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75B16-58D0-4965-80DC-4CC8A058BEDB}"/>
              </a:ext>
            </a:extLst>
          </p:cNvPr>
          <p:cNvSpPr>
            <a:spLocks noGrp="1"/>
          </p:cNvSpPr>
          <p:nvPr>
            <p:ph type="title"/>
          </p:nvPr>
        </p:nvSpPr>
        <p:spPr/>
        <p:txBody>
          <a:bodyPr/>
          <a:lstStyle/>
          <a:p>
            <a:r>
              <a:rPr lang="en-US" dirty="0"/>
              <a:t>You’re a wizard, Harry</a:t>
            </a:r>
          </a:p>
        </p:txBody>
      </p:sp>
      <p:pic>
        <p:nvPicPr>
          <p:cNvPr id="7" name="Content Placeholder 6" descr="Retraction">
            <a:extLst>
              <a:ext uri="{FF2B5EF4-FFF2-40B4-BE49-F238E27FC236}">
                <a16:creationId xmlns:a16="http://schemas.microsoft.com/office/drawing/2014/main" id="{3D9A7615-56BE-47E1-A448-6D3323769615}"/>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495047" y="2157949"/>
            <a:ext cx="7201905" cy="3686689"/>
          </a:xfrm>
        </p:spPr>
      </p:pic>
    </p:spTree>
    <p:extLst>
      <p:ext uri="{BB962C8B-B14F-4D97-AF65-F5344CB8AC3E}">
        <p14:creationId xmlns:p14="http://schemas.microsoft.com/office/powerpoint/2010/main" val="824696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75B16-58D0-4965-80DC-4CC8A058BEDB}"/>
              </a:ext>
            </a:extLst>
          </p:cNvPr>
          <p:cNvSpPr>
            <a:spLocks noGrp="1"/>
          </p:cNvSpPr>
          <p:nvPr>
            <p:ph type="title"/>
          </p:nvPr>
        </p:nvSpPr>
        <p:spPr/>
        <p:txBody>
          <a:bodyPr/>
          <a:lstStyle/>
          <a:p>
            <a:r>
              <a:rPr lang="en-US" dirty="0"/>
              <a:t>You’re a wizard, Harry</a:t>
            </a:r>
          </a:p>
        </p:txBody>
      </p:sp>
      <p:pic>
        <p:nvPicPr>
          <p:cNvPr id="6" name="Content Placeholder 5" descr="A screenshot of a social media post&#10;&#10;Description automatically generated">
            <a:extLst>
              <a:ext uri="{FF2B5EF4-FFF2-40B4-BE49-F238E27FC236}">
                <a16:creationId xmlns:a16="http://schemas.microsoft.com/office/drawing/2014/main" id="{0242A281-BC42-442F-878B-5EFE5884151C}"/>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104732" y="2043633"/>
            <a:ext cx="5982535" cy="3915321"/>
          </a:xfrm>
        </p:spPr>
      </p:pic>
      <p:sp>
        <p:nvSpPr>
          <p:cNvPr id="8" name="TextBox 7">
            <a:extLst>
              <a:ext uri="{FF2B5EF4-FFF2-40B4-BE49-F238E27FC236}">
                <a16:creationId xmlns:a16="http://schemas.microsoft.com/office/drawing/2014/main" id="{66D5BC5A-ED73-47C9-9BC9-F38964D5BEA7}"/>
              </a:ext>
            </a:extLst>
          </p:cNvPr>
          <p:cNvSpPr txBox="1"/>
          <p:nvPr/>
        </p:nvSpPr>
        <p:spPr>
          <a:xfrm>
            <a:off x="1988074" y="2828835"/>
            <a:ext cx="8215849" cy="1200329"/>
          </a:xfrm>
          <a:prstGeom prst="rect">
            <a:avLst/>
          </a:prstGeom>
          <a:solidFill>
            <a:schemeClr val="accent2"/>
          </a:solidFill>
        </p:spPr>
        <p:txBody>
          <a:bodyPr wrap="square" rtlCol="0">
            <a:spAutoFit/>
          </a:bodyPr>
          <a:lstStyle/>
          <a:p>
            <a:r>
              <a:rPr lang="en-US" i="1" dirty="0"/>
              <a:t>“For </a:t>
            </a:r>
            <a:r>
              <a:rPr lang="en-US" i="1" dirty="0" err="1"/>
              <a:t>hanigen</a:t>
            </a:r>
            <a:r>
              <a:rPr lang="en-US" i="1" dirty="0"/>
              <a:t> with </a:t>
            </a:r>
            <a:r>
              <a:rPr lang="en-US" i="1" dirty="0" err="1"/>
              <a:t>hunigen</a:t>
            </a:r>
            <a:r>
              <a:rPr lang="en-US" i="1" dirty="0"/>
              <a:t> still haunt </a:t>
            </a:r>
            <a:r>
              <a:rPr lang="en-US" i="1" dirty="0" err="1"/>
              <a:t>ahunt</a:t>
            </a:r>
            <a:r>
              <a:rPr lang="en-US" i="1" dirty="0"/>
              <a:t> to </a:t>
            </a:r>
            <a:r>
              <a:rPr lang="en-US" i="1" dirty="0" err="1"/>
              <a:t>finnd</a:t>
            </a:r>
            <a:r>
              <a:rPr lang="en-US" i="1" dirty="0"/>
              <a:t> their </a:t>
            </a:r>
            <a:r>
              <a:rPr lang="en-US" i="1" dirty="0" err="1"/>
              <a:t>hinnigen</a:t>
            </a:r>
            <a:r>
              <a:rPr lang="en-US" i="1" dirty="0"/>
              <a:t> where Pappappapparrassannuaragheallachnatullaghmonganmacmacmacwhackfalltherdebblenonthedubblandaddydoodled and </a:t>
            </a:r>
            <a:r>
              <a:rPr lang="en-US" i="1" dirty="0" err="1"/>
              <a:t>anruly</a:t>
            </a:r>
            <a:r>
              <a:rPr lang="en-US" i="1" dirty="0"/>
              <a:t> person </a:t>
            </a:r>
            <a:r>
              <a:rPr lang="en-US" i="1" dirty="0" err="1"/>
              <a:t>creeked</a:t>
            </a:r>
            <a:r>
              <a:rPr lang="en-US" i="1" dirty="0"/>
              <a:t> a jest.”</a:t>
            </a:r>
            <a:br>
              <a:rPr lang="en-US" i="1" dirty="0"/>
            </a:br>
            <a:r>
              <a:rPr lang="en-US" i="1" dirty="0"/>
              <a:t>–</a:t>
            </a:r>
            <a:r>
              <a:rPr lang="en-US" i="1" dirty="0">
                <a:effectLst/>
              </a:rPr>
              <a:t>James Joyce</a:t>
            </a:r>
            <a:r>
              <a:rPr lang="en-US" dirty="0">
                <a:effectLst/>
              </a:rPr>
              <a:t>, </a:t>
            </a:r>
            <a:r>
              <a:rPr lang="en-US" dirty="0" err="1">
                <a:effectLst/>
              </a:rPr>
              <a:t>Finnegans</a:t>
            </a:r>
            <a:r>
              <a:rPr lang="en-US" dirty="0">
                <a:effectLst/>
              </a:rPr>
              <a:t> Wake</a:t>
            </a:r>
          </a:p>
        </p:txBody>
      </p:sp>
    </p:spTree>
    <p:extLst>
      <p:ext uri="{BB962C8B-B14F-4D97-AF65-F5344CB8AC3E}">
        <p14:creationId xmlns:p14="http://schemas.microsoft.com/office/powerpoint/2010/main" val="411950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75B16-58D0-4965-80DC-4CC8A058BEDB}"/>
              </a:ext>
            </a:extLst>
          </p:cNvPr>
          <p:cNvSpPr>
            <a:spLocks noGrp="1"/>
          </p:cNvSpPr>
          <p:nvPr>
            <p:ph type="title"/>
          </p:nvPr>
        </p:nvSpPr>
        <p:spPr/>
        <p:txBody>
          <a:bodyPr/>
          <a:lstStyle/>
          <a:p>
            <a:r>
              <a:rPr lang="en-US" dirty="0"/>
              <a:t>You’re a wizard, Harry</a:t>
            </a:r>
          </a:p>
        </p:txBody>
      </p:sp>
      <p:pic>
        <p:nvPicPr>
          <p:cNvPr id="7" name="Content Placeholder 6" descr="A screenshot of a computer&#10;&#10;Description automatically generated">
            <a:extLst>
              <a:ext uri="{FF2B5EF4-FFF2-40B4-BE49-F238E27FC236}">
                <a16:creationId xmlns:a16="http://schemas.microsoft.com/office/drawing/2014/main" id="{6FFEB89B-EA0A-4CA9-B4A3-62C59416959D}"/>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281499" y="2541338"/>
            <a:ext cx="1629002" cy="2314898"/>
          </a:xfrm>
        </p:spPr>
      </p:pic>
      <p:pic>
        <p:nvPicPr>
          <p:cNvPr id="9" name="Picture 8" descr="A dog looking at the camera&#10;&#10;Description automatically generated">
            <a:extLst>
              <a:ext uri="{FF2B5EF4-FFF2-40B4-BE49-F238E27FC236}">
                <a16:creationId xmlns:a16="http://schemas.microsoft.com/office/drawing/2014/main" id="{D862DCAD-EE1C-4E4D-BDBE-636DDBB786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92840" y="3258840"/>
            <a:ext cx="3599160" cy="3599160"/>
          </a:xfrm>
          <a:prstGeom prst="rect">
            <a:avLst/>
          </a:prstGeom>
        </p:spPr>
      </p:pic>
      <p:sp>
        <p:nvSpPr>
          <p:cNvPr id="10" name="TextBox 9">
            <a:extLst>
              <a:ext uri="{FF2B5EF4-FFF2-40B4-BE49-F238E27FC236}">
                <a16:creationId xmlns:a16="http://schemas.microsoft.com/office/drawing/2014/main" id="{A2D48723-B244-4C59-AFC5-D13614E936ED}"/>
              </a:ext>
            </a:extLst>
          </p:cNvPr>
          <p:cNvSpPr txBox="1"/>
          <p:nvPr/>
        </p:nvSpPr>
        <p:spPr>
          <a:xfrm rot="19270708">
            <a:off x="1051904" y="2550696"/>
            <a:ext cx="3231338" cy="369332"/>
          </a:xfrm>
          <a:prstGeom prst="rect">
            <a:avLst/>
          </a:prstGeom>
          <a:noFill/>
        </p:spPr>
        <p:txBody>
          <a:bodyPr wrap="square" rtlCol="0">
            <a:spAutoFit/>
          </a:bodyPr>
          <a:lstStyle/>
          <a:p>
            <a:r>
              <a:rPr lang="en-US" dirty="0">
                <a:solidFill>
                  <a:srgbClr val="7030A0"/>
                </a:solidFill>
                <a:latin typeface="Comic Sans MS" panose="030F0702030302020204" pitchFamily="66" charset="0"/>
              </a:rPr>
              <a:t>such functional programming</a:t>
            </a:r>
          </a:p>
        </p:txBody>
      </p:sp>
      <p:sp>
        <p:nvSpPr>
          <p:cNvPr id="11" name="TextBox 10">
            <a:extLst>
              <a:ext uri="{FF2B5EF4-FFF2-40B4-BE49-F238E27FC236}">
                <a16:creationId xmlns:a16="http://schemas.microsoft.com/office/drawing/2014/main" id="{F04CB047-8EAB-474A-9C94-A133C818A4EB}"/>
              </a:ext>
            </a:extLst>
          </p:cNvPr>
          <p:cNvSpPr txBox="1"/>
          <p:nvPr/>
        </p:nvSpPr>
        <p:spPr>
          <a:xfrm rot="1836748">
            <a:off x="2322643" y="5370398"/>
            <a:ext cx="2771231" cy="369332"/>
          </a:xfrm>
          <a:prstGeom prst="rect">
            <a:avLst/>
          </a:prstGeom>
          <a:noFill/>
        </p:spPr>
        <p:txBody>
          <a:bodyPr wrap="square" rtlCol="0">
            <a:spAutoFit/>
          </a:bodyPr>
          <a:lstStyle/>
          <a:p>
            <a:r>
              <a:rPr lang="en-US" dirty="0">
                <a:solidFill>
                  <a:schemeClr val="accent5"/>
                </a:solidFill>
                <a:latin typeface="Comic Sans MS" panose="030F0702030302020204" pitchFamily="66" charset="0"/>
              </a:rPr>
              <a:t>much reactive dataflow</a:t>
            </a:r>
          </a:p>
        </p:txBody>
      </p:sp>
      <p:sp>
        <p:nvSpPr>
          <p:cNvPr id="12" name="TextBox 11">
            <a:extLst>
              <a:ext uri="{FF2B5EF4-FFF2-40B4-BE49-F238E27FC236}">
                <a16:creationId xmlns:a16="http://schemas.microsoft.com/office/drawing/2014/main" id="{542B9E9E-5978-4747-A951-45DA7F688243}"/>
              </a:ext>
            </a:extLst>
          </p:cNvPr>
          <p:cNvSpPr txBox="1"/>
          <p:nvPr/>
        </p:nvSpPr>
        <p:spPr>
          <a:xfrm rot="20945126">
            <a:off x="7779176" y="2131826"/>
            <a:ext cx="651306" cy="369332"/>
          </a:xfrm>
          <a:prstGeom prst="rect">
            <a:avLst/>
          </a:prstGeom>
          <a:noFill/>
        </p:spPr>
        <p:txBody>
          <a:bodyPr wrap="square" rtlCol="0">
            <a:spAutoFit/>
          </a:bodyPr>
          <a:lstStyle/>
          <a:p>
            <a:r>
              <a:rPr lang="en-US" dirty="0">
                <a:solidFill>
                  <a:schemeClr val="accent6"/>
                </a:solidFill>
                <a:latin typeface="Comic Sans MS" panose="030F0702030302020204" pitchFamily="66" charset="0"/>
              </a:rPr>
              <a:t>wow</a:t>
            </a:r>
          </a:p>
        </p:txBody>
      </p:sp>
      <p:sp>
        <p:nvSpPr>
          <p:cNvPr id="13" name="TextBox 12">
            <a:extLst>
              <a:ext uri="{FF2B5EF4-FFF2-40B4-BE49-F238E27FC236}">
                <a16:creationId xmlns:a16="http://schemas.microsoft.com/office/drawing/2014/main" id="{28106B2B-521E-48AB-A83B-187B2DD37756}"/>
              </a:ext>
            </a:extLst>
          </p:cNvPr>
          <p:cNvSpPr txBox="1"/>
          <p:nvPr/>
        </p:nvSpPr>
        <p:spPr>
          <a:xfrm rot="21254377">
            <a:off x="5361251" y="5122891"/>
            <a:ext cx="3015998" cy="369332"/>
          </a:xfrm>
          <a:prstGeom prst="rect">
            <a:avLst/>
          </a:prstGeom>
          <a:noFill/>
        </p:spPr>
        <p:txBody>
          <a:bodyPr wrap="square" rtlCol="0">
            <a:spAutoFit/>
          </a:bodyPr>
          <a:lstStyle/>
          <a:p>
            <a:r>
              <a:rPr lang="en-US" dirty="0">
                <a:solidFill>
                  <a:schemeClr val="accent2"/>
                </a:solidFill>
                <a:latin typeface="Comic Sans MS" panose="030F0702030302020204" pitchFamily="66" charset="0"/>
              </a:rPr>
              <a:t>very co-recursive streams</a:t>
            </a:r>
          </a:p>
        </p:txBody>
      </p:sp>
    </p:spTree>
    <p:extLst>
      <p:ext uri="{BB962C8B-B14F-4D97-AF65-F5344CB8AC3E}">
        <p14:creationId xmlns:p14="http://schemas.microsoft.com/office/powerpoint/2010/main" val="92166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9A8AA-7012-43A1-A3C5-3B680C927FFB}"/>
              </a:ext>
            </a:extLst>
          </p:cNvPr>
          <p:cNvSpPr>
            <a:spLocks noGrp="1"/>
          </p:cNvSpPr>
          <p:nvPr>
            <p:ph type="title"/>
          </p:nvPr>
        </p:nvSpPr>
        <p:spPr/>
        <p:txBody>
          <a:bodyPr/>
          <a:lstStyle/>
          <a:p>
            <a:r>
              <a:rPr lang="en-US" dirty="0"/>
              <a:t>Programming is an engineering discipline</a:t>
            </a:r>
          </a:p>
        </p:txBody>
      </p:sp>
      <p:sp>
        <p:nvSpPr>
          <p:cNvPr id="5" name="Content Placeholder 4">
            <a:extLst>
              <a:ext uri="{FF2B5EF4-FFF2-40B4-BE49-F238E27FC236}">
                <a16:creationId xmlns:a16="http://schemas.microsoft.com/office/drawing/2014/main" id="{22837EA4-65C9-448A-9BC5-B7F6C69844A1}"/>
              </a:ext>
            </a:extLst>
          </p:cNvPr>
          <p:cNvSpPr>
            <a:spLocks noGrp="1"/>
          </p:cNvSpPr>
          <p:nvPr>
            <p:ph idx="1"/>
          </p:nvPr>
        </p:nvSpPr>
        <p:spPr/>
        <p:txBody>
          <a:bodyPr/>
          <a:lstStyle/>
          <a:p>
            <a:r>
              <a:rPr lang="en-US" dirty="0"/>
              <a:t>Solve concrete problems</a:t>
            </a:r>
          </a:p>
          <a:p>
            <a:r>
              <a:rPr lang="en-US" dirty="0"/>
              <a:t>Under constraints</a:t>
            </a:r>
          </a:p>
          <a:p>
            <a:r>
              <a:rPr lang="en-US" dirty="0"/>
              <a:t>By applying quantitative techniques and knowledge of “first principles”</a:t>
            </a:r>
          </a:p>
          <a:p>
            <a:r>
              <a:rPr lang="en-US" dirty="0"/>
              <a:t>There’s also plenty of room for creativity</a:t>
            </a:r>
          </a:p>
        </p:txBody>
      </p:sp>
    </p:spTree>
    <p:extLst>
      <p:ext uri="{BB962C8B-B14F-4D97-AF65-F5344CB8AC3E}">
        <p14:creationId xmlns:p14="http://schemas.microsoft.com/office/powerpoint/2010/main" val="2037371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35AE6-937B-46E3-A603-4EFED7805561}"/>
              </a:ext>
            </a:extLst>
          </p:cNvPr>
          <p:cNvSpPr>
            <a:spLocks noGrp="1"/>
          </p:cNvSpPr>
          <p:nvPr>
            <p:ph type="title"/>
          </p:nvPr>
        </p:nvSpPr>
        <p:spPr/>
        <p:txBody>
          <a:bodyPr/>
          <a:lstStyle/>
          <a:p>
            <a:r>
              <a:rPr lang="en-US" dirty="0"/>
              <a:t>The abstraction tower</a:t>
            </a:r>
          </a:p>
        </p:txBody>
      </p:sp>
      <p:sp>
        <p:nvSpPr>
          <p:cNvPr id="4" name="Text Placeholder 3">
            <a:extLst>
              <a:ext uri="{FF2B5EF4-FFF2-40B4-BE49-F238E27FC236}">
                <a16:creationId xmlns:a16="http://schemas.microsoft.com/office/drawing/2014/main" id="{3595F116-72B8-4D97-9D8F-E5700E05D545}"/>
              </a:ext>
            </a:extLst>
          </p:cNvPr>
          <p:cNvSpPr>
            <a:spLocks noGrp="1"/>
          </p:cNvSpPr>
          <p:nvPr>
            <p:ph type="body" idx="1"/>
          </p:nvPr>
        </p:nvSpPr>
        <p:spPr/>
        <p:txBody>
          <a:bodyPr/>
          <a:lstStyle/>
          <a:p>
            <a:r>
              <a:rPr lang="en-US" dirty="0"/>
              <a:t>Mechanical Engineering</a:t>
            </a:r>
          </a:p>
        </p:txBody>
      </p:sp>
      <p:sp>
        <p:nvSpPr>
          <p:cNvPr id="6" name="Text Placeholder 5">
            <a:extLst>
              <a:ext uri="{FF2B5EF4-FFF2-40B4-BE49-F238E27FC236}">
                <a16:creationId xmlns:a16="http://schemas.microsoft.com/office/drawing/2014/main" id="{6E78AAE8-1FA8-49D4-AF7D-CF3233DF2F5A}"/>
              </a:ext>
            </a:extLst>
          </p:cNvPr>
          <p:cNvSpPr>
            <a:spLocks noGrp="1"/>
          </p:cNvSpPr>
          <p:nvPr>
            <p:ph type="body" sz="quarter" idx="3"/>
          </p:nvPr>
        </p:nvSpPr>
        <p:spPr/>
        <p:txBody>
          <a:bodyPr/>
          <a:lstStyle/>
          <a:p>
            <a:r>
              <a:rPr lang="en-US" dirty="0"/>
              <a:t>Programming</a:t>
            </a:r>
          </a:p>
        </p:txBody>
      </p:sp>
      <p:grpSp>
        <p:nvGrpSpPr>
          <p:cNvPr id="30" name="Group 29">
            <a:extLst>
              <a:ext uri="{FF2B5EF4-FFF2-40B4-BE49-F238E27FC236}">
                <a16:creationId xmlns:a16="http://schemas.microsoft.com/office/drawing/2014/main" id="{99FCCEED-127B-426D-894C-D201DBE79BB2}"/>
              </a:ext>
            </a:extLst>
          </p:cNvPr>
          <p:cNvGrpSpPr/>
          <p:nvPr/>
        </p:nvGrpSpPr>
        <p:grpSpPr>
          <a:xfrm>
            <a:off x="657013" y="3006726"/>
            <a:ext cx="4632960" cy="2503600"/>
            <a:chOff x="379307" y="1668773"/>
            <a:chExt cx="4632960" cy="2503600"/>
          </a:xfrm>
        </p:grpSpPr>
        <p:sp>
          <p:nvSpPr>
            <p:cNvPr id="31" name="Rectangle: Diagonal Corners Rounded 30">
              <a:extLst>
                <a:ext uri="{FF2B5EF4-FFF2-40B4-BE49-F238E27FC236}">
                  <a16:creationId xmlns:a16="http://schemas.microsoft.com/office/drawing/2014/main" id="{09B1E697-DFCC-4576-809E-76CB34E884A6}"/>
                </a:ext>
              </a:extLst>
            </p:cNvPr>
            <p:cNvSpPr/>
            <p:nvPr/>
          </p:nvSpPr>
          <p:spPr>
            <a:xfrm>
              <a:off x="1198880" y="3429000"/>
              <a:ext cx="1442720" cy="743373"/>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Atoms</a:t>
              </a:r>
            </a:p>
          </p:txBody>
        </p:sp>
        <p:sp>
          <p:nvSpPr>
            <p:cNvPr id="32" name="Rectangle: Diagonal Corners Rounded 31">
              <a:extLst>
                <a:ext uri="{FF2B5EF4-FFF2-40B4-BE49-F238E27FC236}">
                  <a16:creationId xmlns:a16="http://schemas.microsoft.com/office/drawing/2014/main" id="{0AB27E8B-FB8B-446C-B668-5370B1CA0593}"/>
                </a:ext>
              </a:extLst>
            </p:cNvPr>
            <p:cNvSpPr/>
            <p:nvPr/>
          </p:nvSpPr>
          <p:spPr>
            <a:xfrm>
              <a:off x="2794000" y="3428999"/>
              <a:ext cx="1442720" cy="743373"/>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Forces</a:t>
              </a:r>
            </a:p>
          </p:txBody>
        </p:sp>
        <p:sp>
          <p:nvSpPr>
            <p:cNvPr id="33" name="Rectangle: Diagonal Corners Rounded 32">
              <a:extLst>
                <a:ext uri="{FF2B5EF4-FFF2-40B4-BE49-F238E27FC236}">
                  <a16:creationId xmlns:a16="http://schemas.microsoft.com/office/drawing/2014/main" id="{813A1E46-D18D-42F3-A857-E16C18FD8C60}"/>
                </a:ext>
              </a:extLst>
            </p:cNvPr>
            <p:cNvSpPr/>
            <p:nvPr/>
          </p:nvSpPr>
          <p:spPr>
            <a:xfrm>
              <a:off x="379307" y="2551853"/>
              <a:ext cx="1442720" cy="743373"/>
            </a:xfrm>
            <a:prstGeom prst="round2Diag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Alloys</a:t>
              </a:r>
            </a:p>
          </p:txBody>
        </p:sp>
        <p:sp>
          <p:nvSpPr>
            <p:cNvPr id="34" name="Rectangle: Diagonal Corners Rounded 33">
              <a:extLst>
                <a:ext uri="{FF2B5EF4-FFF2-40B4-BE49-F238E27FC236}">
                  <a16:creationId xmlns:a16="http://schemas.microsoft.com/office/drawing/2014/main" id="{3F69531C-13D7-44BE-8BB1-ACE5FEAA7AFF}"/>
                </a:ext>
              </a:extLst>
            </p:cNvPr>
            <p:cNvSpPr/>
            <p:nvPr/>
          </p:nvSpPr>
          <p:spPr>
            <a:xfrm>
              <a:off x="1974427" y="2551852"/>
              <a:ext cx="1442720" cy="743373"/>
            </a:xfrm>
            <a:prstGeom prst="round2Diag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Linkages</a:t>
              </a:r>
            </a:p>
          </p:txBody>
        </p:sp>
        <p:sp>
          <p:nvSpPr>
            <p:cNvPr id="35" name="Rectangle: Diagonal Corners Rounded 34">
              <a:extLst>
                <a:ext uri="{FF2B5EF4-FFF2-40B4-BE49-F238E27FC236}">
                  <a16:creationId xmlns:a16="http://schemas.microsoft.com/office/drawing/2014/main" id="{E2183C0D-5365-45F4-B672-DF7988243436}"/>
                </a:ext>
              </a:extLst>
            </p:cNvPr>
            <p:cNvSpPr/>
            <p:nvPr/>
          </p:nvSpPr>
          <p:spPr>
            <a:xfrm>
              <a:off x="3569547" y="2551852"/>
              <a:ext cx="1442720" cy="743373"/>
            </a:xfrm>
            <a:prstGeom prst="round2Diag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Materials</a:t>
              </a:r>
            </a:p>
          </p:txBody>
        </p:sp>
        <p:sp>
          <p:nvSpPr>
            <p:cNvPr id="36" name="Rectangle: Diagonal Corners Rounded 35">
              <a:extLst>
                <a:ext uri="{FF2B5EF4-FFF2-40B4-BE49-F238E27FC236}">
                  <a16:creationId xmlns:a16="http://schemas.microsoft.com/office/drawing/2014/main" id="{ACB649A4-E498-423A-B631-0AA54F4677FD}"/>
                </a:ext>
              </a:extLst>
            </p:cNvPr>
            <p:cNvSpPr/>
            <p:nvPr/>
          </p:nvSpPr>
          <p:spPr>
            <a:xfrm>
              <a:off x="1198880" y="1674704"/>
              <a:ext cx="1442720" cy="743373"/>
            </a:xfrm>
            <a:prstGeom prst="round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Gears</a:t>
              </a:r>
            </a:p>
          </p:txBody>
        </p:sp>
        <p:sp>
          <p:nvSpPr>
            <p:cNvPr id="37" name="Rectangle: Diagonal Corners Rounded 36">
              <a:extLst>
                <a:ext uri="{FF2B5EF4-FFF2-40B4-BE49-F238E27FC236}">
                  <a16:creationId xmlns:a16="http://schemas.microsoft.com/office/drawing/2014/main" id="{EEA67950-8907-4703-81AF-B5937DE1AC5A}"/>
                </a:ext>
              </a:extLst>
            </p:cNvPr>
            <p:cNvSpPr/>
            <p:nvPr/>
          </p:nvSpPr>
          <p:spPr>
            <a:xfrm>
              <a:off x="2794000" y="1668773"/>
              <a:ext cx="1442720" cy="743373"/>
            </a:xfrm>
            <a:prstGeom prst="round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Trusses</a:t>
              </a:r>
            </a:p>
          </p:txBody>
        </p:sp>
      </p:grpSp>
      <p:sp>
        <p:nvSpPr>
          <p:cNvPr id="39" name="Rectangle: Diagonal Corners Rounded 38">
            <a:extLst>
              <a:ext uri="{FF2B5EF4-FFF2-40B4-BE49-F238E27FC236}">
                <a16:creationId xmlns:a16="http://schemas.microsoft.com/office/drawing/2014/main" id="{50686DD4-F18A-4214-9CF2-EFB9048961A2}"/>
              </a:ext>
            </a:extLst>
          </p:cNvPr>
          <p:cNvSpPr/>
          <p:nvPr/>
        </p:nvSpPr>
        <p:spPr>
          <a:xfrm>
            <a:off x="7266887" y="5420160"/>
            <a:ext cx="1442720" cy="743373"/>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Transistors</a:t>
            </a:r>
          </a:p>
        </p:txBody>
      </p:sp>
      <p:sp>
        <p:nvSpPr>
          <p:cNvPr id="40" name="Rectangle: Diagonal Corners Rounded 39">
            <a:extLst>
              <a:ext uri="{FF2B5EF4-FFF2-40B4-BE49-F238E27FC236}">
                <a16:creationId xmlns:a16="http://schemas.microsoft.com/office/drawing/2014/main" id="{954E5E16-CD86-4D47-874E-7D189B669E9D}"/>
              </a:ext>
            </a:extLst>
          </p:cNvPr>
          <p:cNvSpPr/>
          <p:nvPr/>
        </p:nvSpPr>
        <p:spPr>
          <a:xfrm>
            <a:off x="8862007" y="5420159"/>
            <a:ext cx="1442720" cy="743373"/>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Bits</a:t>
            </a:r>
          </a:p>
        </p:txBody>
      </p:sp>
      <p:sp>
        <p:nvSpPr>
          <p:cNvPr id="41" name="Rectangle: Diagonal Corners Rounded 40">
            <a:extLst>
              <a:ext uri="{FF2B5EF4-FFF2-40B4-BE49-F238E27FC236}">
                <a16:creationId xmlns:a16="http://schemas.microsoft.com/office/drawing/2014/main" id="{9D87CB0D-3E81-4786-AB0B-AA670AF51E5C}"/>
              </a:ext>
            </a:extLst>
          </p:cNvPr>
          <p:cNvSpPr/>
          <p:nvPr/>
        </p:nvSpPr>
        <p:spPr>
          <a:xfrm>
            <a:off x="6447314" y="4543011"/>
            <a:ext cx="1442720" cy="743373"/>
          </a:xfrm>
          <a:prstGeom prst="round2Diag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Instructions</a:t>
            </a:r>
          </a:p>
        </p:txBody>
      </p:sp>
      <p:sp>
        <p:nvSpPr>
          <p:cNvPr id="42" name="Rectangle: Diagonal Corners Rounded 41">
            <a:extLst>
              <a:ext uri="{FF2B5EF4-FFF2-40B4-BE49-F238E27FC236}">
                <a16:creationId xmlns:a16="http://schemas.microsoft.com/office/drawing/2014/main" id="{784A8FEE-187F-40AF-96BC-03986A4D8DAE}"/>
              </a:ext>
            </a:extLst>
          </p:cNvPr>
          <p:cNvSpPr/>
          <p:nvPr/>
        </p:nvSpPr>
        <p:spPr>
          <a:xfrm>
            <a:off x="8042434" y="4543010"/>
            <a:ext cx="1442720" cy="743373"/>
          </a:xfrm>
          <a:prstGeom prst="round2Diag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Memory</a:t>
            </a:r>
          </a:p>
        </p:txBody>
      </p:sp>
      <p:sp>
        <p:nvSpPr>
          <p:cNvPr id="43" name="Rectangle: Diagonal Corners Rounded 42">
            <a:extLst>
              <a:ext uri="{FF2B5EF4-FFF2-40B4-BE49-F238E27FC236}">
                <a16:creationId xmlns:a16="http://schemas.microsoft.com/office/drawing/2014/main" id="{55AC93A7-94F1-4BF0-A0DC-CC7B77552B21}"/>
              </a:ext>
            </a:extLst>
          </p:cNvPr>
          <p:cNvSpPr/>
          <p:nvPr/>
        </p:nvSpPr>
        <p:spPr>
          <a:xfrm>
            <a:off x="9637554" y="4543010"/>
            <a:ext cx="1442720" cy="743373"/>
          </a:xfrm>
          <a:prstGeom prst="round2Diag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Values</a:t>
            </a:r>
          </a:p>
        </p:txBody>
      </p:sp>
      <p:sp>
        <p:nvSpPr>
          <p:cNvPr id="44" name="Rectangle: Diagonal Corners Rounded 43">
            <a:extLst>
              <a:ext uri="{FF2B5EF4-FFF2-40B4-BE49-F238E27FC236}">
                <a16:creationId xmlns:a16="http://schemas.microsoft.com/office/drawing/2014/main" id="{902AB7AB-9634-42EC-BE27-E37FB00F8142}"/>
              </a:ext>
            </a:extLst>
          </p:cNvPr>
          <p:cNvSpPr/>
          <p:nvPr/>
        </p:nvSpPr>
        <p:spPr>
          <a:xfrm>
            <a:off x="6447314" y="3665862"/>
            <a:ext cx="1442720" cy="743373"/>
          </a:xfrm>
          <a:prstGeom prst="round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Functions</a:t>
            </a:r>
          </a:p>
        </p:txBody>
      </p:sp>
      <p:sp>
        <p:nvSpPr>
          <p:cNvPr id="45" name="Rectangle: Diagonal Corners Rounded 44">
            <a:extLst>
              <a:ext uri="{FF2B5EF4-FFF2-40B4-BE49-F238E27FC236}">
                <a16:creationId xmlns:a16="http://schemas.microsoft.com/office/drawing/2014/main" id="{C42E4236-66F0-4657-A637-01320AFB4039}"/>
              </a:ext>
            </a:extLst>
          </p:cNvPr>
          <p:cNvSpPr/>
          <p:nvPr/>
        </p:nvSpPr>
        <p:spPr>
          <a:xfrm>
            <a:off x="8042434" y="3659931"/>
            <a:ext cx="1442720" cy="743373"/>
          </a:xfrm>
          <a:prstGeom prst="round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Classes</a:t>
            </a:r>
          </a:p>
        </p:txBody>
      </p:sp>
      <p:sp>
        <p:nvSpPr>
          <p:cNvPr id="46" name="Rectangle: Diagonal Corners Rounded 45">
            <a:extLst>
              <a:ext uri="{FF2B5EF4-FFF2-40B4-BE49-F238E27FC236}">
                <a16:creationId xmlns:a16="http://schemas.microsoft.com/office/drawing/2014/main" id="{3E148C69-9404-4F18-9E44-F5AA38775282}"/>
              </a:ext>
            </a:extLst>
          </p:cNvPr>
          <p:cNvSpPr/>
          <p:nvPr/>
        </p:nvSpPr>
        <p:spPr>
          <a:xfrm>
            <a:off x="9637554" y="3659931"/>
            <a:ext cx="1442720" cy="743373"/>
          </a:xfrm>
          <a:prstGeom prst="round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Data Structures</a:t>
            </a:r>
          </a:p>
        </p:txBody>
      </p:sp>
      <p:sp>
        <p:nvSpPr>
          <p:cNvPr id="22" name="Rectangle: Diagonal Corners Rounded 21">
            <a:extLst>
              <a:ext uri="{FF2B5EF4-FFF2-40B4-BE49-F238E27FC236}">
                <a16:creationId xmlns:a16="http://schemas.microsoft.com/office/drawing/2014/main" id="{809889B3-2C1D-4A6B-8327-A6D41138AABA}"/>
              </a:ext>
            </a:extLst>
          </p:cNvPr>
          <p:cNvSpPr/>
          <p:nvPr/>
        </p:nvSpPr>
        <p:spPr>
          <a:xfrm>
            <a:off x="7266887" y="2772626"/>
            <a:ext cx="1442720" cy="743373"/>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Modules</a:t>
            </a:r>
          </a:p>
        </p:txBody>
      </p:sp>
      <p:sp>
        <p:nvSpPr>
          <p:cNvPr id="23" name="Rectangle: Diagonal Corners Rounded 22">
            <a:extLst>
              <a:ext uri="{FF2B5EF4-FFF2-40B4-BE49-F238E27FC236}">
                <a16:creationId xmlns:a16="http://schemas.microsoft.com/office/drawing/2014/main" id="{C91C4D3D-DE55-4685-9B24-B22D3D71ACF0}"/>
              </a:ext>
            </a:extLst>
          </p:cNvPr>
          <p:cNvSpPr/>
          <p:nvPr/>
        </p:nvSpPr>
        <p:spPr>
          <a:xfrm>
            <a:off x="8862007" y="2772625"/>
            <a:ext cx="1442720" cy="743373"/>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Programs</a:t>
            </a:r>
          </a:p>
        </p:txBody>
      </p:sp>
    </p:spTree>
    <p:extLst>
      <p:ext uri="{BB962C8B-B14F-4D97-AF65-F5344CB8AC3E}">
        <p14:creationId xmlns:p14="http://schemas.microsoft.com/office/powerpoint/2010/main" val="2432876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5EDB825-1335-48F8-9DFD-F38EF35249F2}"/>
              </a:ext>
            </a:extLst>
          </p:cNvPr>
          <p:cNvSpPr>
            <a:spLocks noGrp="1"/>
          </p:cNvSpPr>
          <p:nvPr>
            <p:ph type="title"/>
          </p:nvPr>
        </p:nvSpPr>
        <p:spPr/>
        <p:txBody>
          <a:bodyPr/>
          <a:lstStyle/>
          <a:p>
            <a:r>
              <a:rPr lang="en-US" dirty="0"/>
              <a:t>Computing as she is spoke</a:t>
            </a:r>
          </a:p>
        </p:txBody>
      </p:sp>
      <p:pic>
        <p:nvPicPr>
          <p:cNvPr id="18" name="Content Placeholder 17" descr="A close up of text on a white background&#10;&#10;Description automatically generated">
            <a:extLst>
              <a:ext uri="{FF2B5EF4-FFF2-40B4-BE49-F238E27FC236}">
                <a16:creationId xmlns:a16="http://schemas.microsoft.com/office/drawing/2014/main" id="{5CF0FCAF-CBFC-450F-A6D9-6DBC23964A2E}"/>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4359729" y="1627155"/>
            <a:ext cx="3641272" cy="4632384"/>
          </a:xfrm>
          <a:prstGeom prst="rect">
            <a:avLst/>
          </a:prstGeom>
        </p:spPr>
      </p:pic>
    </p:spTree>
    <p:extLst>
      <p:ext uri="{BB962C8B-B14F-4D97-AF65-F5344CB8AC3E}">
        <p14:creationId xmlns:p14="http://schemas.microsoft.com/office/powerpoint/2010/main" val="2600830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5EDB825-1335-48F8-9DFD-F38EF35249F2}"/>
              </a:ext>
            </a:extLst>
          </p:cNvPr>
          <p:cNvSpPr>
            <a:spLocks noGrp="1"/>
          </p:cNvSpPr>
          <p:nvPr>
            <p:ph type="title"/>
          </p:nvPr>
        </p:nvSpPr>
        <p:spPr/>
        <p:txBody>
          <a:bodyPr/>
          <a:lstStyle/>
          <a:p>
            <a:r>
              <a:rPr lang="en-US" dirty="0"/>
              <a:t>Computing as she is spoke</a:t>
            </a:r>
          </a:p>
        </p:txBody>
      </p:sp>
      <p:graphicFrame>
        <p:nvGraphicFramePr>
          <p:cNvPr id="12" name="Table 12">
            <a:extLst>
              <a:ext uri="{FF2B5EF4-FFF2-40B4-BE49-F238E27FC236}">
                <a16:creationId xmlns:a16="http://schemas.microsoft.com/office/drawing/2014/main" id="{B86DF809-F7E8-4AA6-B6C3-95599AC7BA40}"/>
              </a:ext>
            </a:extLst>
          </p:cNvPr>
          <p:cNvGraphicFramePr>
            <a:graphicFrameLocks noGrp="1"/>
          </p:cNvGraphicFramePr>
          <p:nvPr>
            <p:ph idx="1"/>
          </p:nvPr>
        </p:nvGraphicFramePr>
        <p:xfrm>
          <a:off x="838200" y="1825625"/>
          <a:ext cx="10515600" cy="44500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211950563"/>
                    </a:ext>
                  </a:extLst>
                </a:gridCol>
                <a:gridCol w="5257800">
                  <a:extLst>
                    <a:ext uri="{9D8B030D-6E8A-4147-A177-3AD203B41FA5}">
                      <a16:colId xmlns:a16="http://schemas.microsoft.com/office/drawing/2014/main" val="469896697"/>
                    </a:ext>
                  </a:extLst>
                </a:gridCol>
              </a:tblGrid>
              <a:tr h="370840">
                <a:tc>
                  <a:txBody>
                    <a:bodyPr/>
                    <a:lstStyle/>
                    <a:p>
                      <a:r>
                        <a:rPr lang="en-US" dirty="0" err="1"/>
                        <a:t>Marketese</a:t>
                      </a:r>
                      <a:endParaRPr lang="en-US" dirty="0"/>
                    </a:p>
                  </a:txBody>
                  <a:tcPr/>
                </a:tc>
                <a:tc>
                  <a:txBody>
                    <a:bodyPr/>
                    <a:lstStyle/>
                    <a:p>
                      <a:r>
                        <a:rPr lang="en-US" dirty="0"/>
                        <a:t>English</a:t>
                      </a:r>
                    </a:p>
                  </a:txBody>
                  <a:tcPr/>
                </a:tc>
                <a:extLst>
                  <a:ext uri="{0D108BD9-81ED-4DB2-BD59-A6C34878D82A}">
                    <a16:rowId xmlns:a16="http://schemas.microsoft.com/office/drawing/2014/main" val="2368013397"/>
                  </a:ext>
                </a:extLst>
              </a:tr>
              <a:tr h="370840">
                <a:tc>
                  <a:txBody>
                    <a:bodyPr/>
                    <a:lstStyle/>
                    <a:p>
                      <a:r>
                        <a:rPr lang="en-US" dirty="0"/>
                        <a:t>server</a:t>
                      </a:r>
                    </a:p>
                  </a:txBody>
                  <a:tcPr/>
                </a:tc>
                <a:tc>
                  <a:txBody>
                    <a:bodyPr/>
                    <a:lstStyle/>
                    <a:p>
                      <a:r>
                        <a:rPr lang="en-US" dirty="0"/>
                        <a:t>computer</a:t>
                      </a:r>
                    </a:p>
                  </a:txBody>
                  <a:tcPr/>
                </a:tc>
                <a:extLst>
                  <a:ext uri="{0D108BD9-81ED-4DB2-BD59-A6C34878D82A}">
                    <a16:rowId xmlns:a16="http://schemas.microsoft.com/office/drawing/2014/main" val="202174473"/>
                  </a:ext>
                </a:extLst>
              </a:tr>
              <a:tr h="370840">
                <a:tc>
                  <a:txBody>
                    <a:bodyPr/>
                    <a:lstStyle/>
                    <a:p>
                      <a:r>
                        <a:rPr lang="en-US" dirty="0"/>
                        <a:t>cloud computing</a:t>
                      </a:r>
                    </a:p>
                  </a:txBody>
                  <a:tcPr/>
                </a:tc>
                <a:tc>
                  <a:txBody>
                    <a:bodyPr/>
                    <a:lstStyle/>
                    <a:p>
                      <a:r>
                        <a:rPr lang="en-US" dirty="0"/>
                        <a:t>rented computer</a:t>
                      </a:r>
                    </a:p>
                  </a:txBody>
                  <a:tcPr/>
                </a:tc>
                <a:extLst>
                  <a:ext uri="{0D108BD9-81ED-4DB2-BD59-A6C34878D82A}">
                    <a16:rowId xmlns:a16="http://schemas.microsoft.com/office/drawing/2014/main" val="2321897281"/>
                  </a:ext>
                </a:extLst>
              </a:tr>
              <a:tr h="370840">
                <a:tc>
                  <a:txBody>
                    <a:bodyPr/>
                    <a:lstStyle/>
                    <a:p>
                      <a:r>
                        <a:rPr lang="en-US" dirty="0"/>
                        <a:t>edge computing</a:t>
                      </a:r>
                    </a:p>
                  </a:txBody>
                  <a:tcPr/>
                </a:tc>
                <a:tc>
                  <a:txBody>
                    <a:bodyPr/>
                    <a:lstStyle/>
                    <a:p>
                      <a:r>
                        <a:rPr lang="en-US" dirty="0"/>
                        <a:t>outdoor computer</a:t>
                      </a:r>
                    </a:p>
                  </a:txBody>
                  <a:tcPr/>
                </a:tc>
                <a:extLst>
                  <a:ext uri="{0D108BD9-81ED-4DB2-BD59-A6C34878D82A}">
                    <a16:rowId xmlns:a16="http://schemas.microsoft.com/office/drawing/2014/main" val="931384529"/>
                  </a:ext>
                </a:extLst>
              </a:tr>
              <a:tr h="370840">
                <a:tc>
                  <a:txBody>
                    <a:bodyPr/>
                    <a:lstStyle/>
                    <a:p>
                      <a:r>
                        <a:rPr lang="en-US" dirty="0"/>
                        <a:t>Internet of things (IoT)</a:t>
                      </a:r>
                    </a:p>
                  </a:txBody>
                  <a:tcPr/>
                </a:tc>
                <a:tc>
                  <a:txBody>
                    <a:bodyPr/>
                    <a:lstStyle/>
                    <a:p>
                      <a:r>
                        <a:rPr lang="en-US" dirty="0"/>
                        <a:t>computer in your toaster</a:t>
                      </a:r>
                    </a:p>
                  </a:txBody>
                  <a:tcPr/>
                </a:tc>
                <a:extLst>
                  <a:ext uri="{0D108BD9-81ED-4DB2-BD59-A6C34878D82A}">
                    <a16:rowId xmlns:a16="http://schemas.microsoft.com/office/drawing/2014/main" val="2405028914"/>
                  </a:ext>
                </a:extLst>
              </a:tr>
              <a:tr h="370840">
                <a:tc>
                  <a:txBody>
                    <a:bodyPr/>
                    <a:lstStyle/>
                    <a:p>
                      <a:r>
                        <a:rPr lang="en-US" dirty="0"/>
                        <a:t>big data</a:t>
                      </a:r>
                    </a:p>
                  </a:txBody>
                  <a:tcPr/>
                </a:tc>
                <a:tc>
                  <a:txBody>
                    <a:bodyPr/>
                    <a:lstStyle/>
                    <a:p>
                      <a:r>
                        <a:rPr lang="en-US" dirty="0"/>
                        <a:t>didn’t fit in memory on my computer</a:t>
                      </a:r>
                    </a:p>
                  </a:txBody>
                  <a:tcPr/>
                </a:tc>
                <a:extLst>
                  <a:ext uri="{0D108BD9-81ED-4DB2-BD59-A6C34878D82A}">
                    <a16:rowId xmlns:a16="http://schemas.microsoft.com/office/drawing/2014/main" val="3631048875"/>
                  </a:ext>
                </a:extLst>
              </a:tr>
              <a:tr h="370840">
                <a:tc>
                  <a:txBody>
                    <a:bodyPr/>
                    <a:lstStyle/>
                    <a:p>
                      <a:r>
                        <a:rPr lang="en-US" dirty="0"/>
                        <a:t>blockchain</a:t>
                      </a:r>
                    </a:p>
                  </a:txBody>
                  <a:tcPr/>
                </a:tc>
                <a:tc>
                  <a:txBody>
                    <a:bodyPr/>
                    <a:lstStyle/>
                    <a:p>
                      <a:r>
                        <a:rPr lang="en-US" dirty="0"/>
                        <a:t>slow database for paranoiacs</a:t>
                      </a:r>
                    </a:p>
                  </a:txBody>
                  <a:tcPr/>
                </a:tc>
                <a:extLst>
                  <a:ext uri="{0D108BD9-81ED-4DB2-BD59-A6C34878D82A}">
                    <a16:rowId xmlns:a16="http://schemas.microsoft.com/office/drawing/2014/main" val="4110021940"/>
                  </a:ext>
                </a:extLst>
              </a:tr>
              <a:tr h="370840">
                <a:tc>
                  <a:txBody>
                    <a:bodyPr/>
                    <a:lstStyle/>
                    <a:p>
                      <a:r>
                        <a:rPr lang="en-US" dirty="0"/>
                        <a:t>NoSQL</a:t>
                      </a:r>
                    </a:p>
                  </a:txBody>
                  <a:tcPr/>
                </a:tc>
                <a:tc>
                  <a:txBody>
                    <a:bodyPr/>
                    <a:lstStyle/>
                    <a:p>
                      <a:r>
                        <a:rPr lang="en-US" dirty="0"/>
                        <a:t>slow, unreliable database</a:t>
                      </a:r>
                    </a:p>
                  </a:txBody>
                  <a:tcPr/>
                </a:tc>
                <a:extLst>
                  <a:ext uri="{0D108BD9-81ED-4DB2-BD59-A6C34878D82A}">
                    <a16:rowId xmlns:a16="http://schemas.microsoft.com/office/drawing/2014/main" val="1833721445"/>
                  </a:ext>
                </a:extLst>
              </a:tr>
              <a:tr h="370840">
                <a:tc>
                  <a:txBody>
                    <a:bodyPr/>
                    <a:lstStyle/>
                    <a:p>
                      <a:r>
                        <a:rPr lang="en-US" dirty="0"/>
                        <a:t>machine learning</a:t>
                      </a:r>
                    </a:p>
                  </a:txBody>
                  <a:tcPr/>
                </a:tc>
                <a:tc>
                  <a:txBody>
                    <a:bodyPr/>
                    <a:lstStyle/>
                    <a:p>
                      <a:r>
                        <a:rPr lang="en-US" dirty="0"/>
                        <a:t>curve fitting on a computer</a:t>
                      </a:r>
                    </a:p>
                  </a:txBody>
                  <a:tcPr/>
                </a:tc>
                <a:extLst>
                  <a:ext uri="{0D108BD9-81ED-4DB2-BD59-A6C34878D82A}">
                    <a16:rowId xmlns:a16="http://schemas.microsoft.com/office/drawing/2014/main" val="3661507916"/>
                  </a:ext>
                </a:extLst>
              </a:tr>
              <a:tr h="370840">
                <a:tc>
                  <a:txBody>
                    <a:bodyPr/>
                    <a:lstStyle/>
                    <a:p>
                      <a:r>
                        <a:rPr lang="en-US" dirty="0"/>
                        <a:t>artificial intelligence</a:t>
                      </a:r>
                    </a:p>
                  </a:txBody>
                  <a:tcPr/>
                </a:tc>
                <a:tc>
                  <a:txBody>
                    <a:bodyPr/>
                    <a:lstStyle/>
                    <a:p>
                      <a:r>
                        <a:rPr lang="en-US" dirty="0"/>
                        <a:t>computer program</a:t>
                      </a:r>
                    </a:p>
                  </a:txBody>
                  <a:tcPr/>
                </a:tc>
                <a:extLst>
                  <a:ext uri="{0D108BD9-81ED-4DB2-BD59-A6C34878D82A}">
                    <a16:rowId xmlns:a16="http://schemas.microsoft.com/office/drawing/2014/main" val="562855075"/>
                  </a:ext>
                </a:extLst>
              </a:tr>
              <a:tr h="370840">
                <a:tc>
                  <a:txBody>
                    <a:bodyPr/>
                    <a:lstStyle/>
                    <a:p>
                      <a:r>
                        <a:rPr lang="en-US" dirty="0"/>
                        <a:t>deep learning</a:t>
                      </a:r>
                    </a:p>
                  </a:txBody>
                  <a:tcPr/>
                </a:tc>
                <a:tc>
                  <a:txBody>
                    <a:bodyPr/>
                    <a:lstStyle/>
                    <a:p>
                      <a:r>
                        <a:rPr lang="en-US" dirty="0"/>
                        <a:t>curve fitting with lots of matrix multiplication</a:t>
                      </a:r>
                    </a:p>
                  </a:txBody>
                  <a:tcPr/>
                </a:tc>
                <a:extLst>
                  <a:ext uri="{0D108BD9-81ED-4DB2-BD59-A6C34878D82A}">
                    <a16:rowId xmlns:a16="http://schemas.microsoft.com/office/drawing/2014/main" val="1308171553"/>
                  </a:ext>
                </a:extLst>
              </a:tr>
              <a:tr h="370840">
                <a:tc>
                  <a:txBody>
                    <a:bodyPr/>
                    <a:lstStyle/>
                    <a:p>
                      <a:r>
                        <a:rPr lang="en-US" dirty="0"/>
                        <a:t>data science</a:t>
                      </a:r>
                    </a:p>
                  </a:txBody>
                  <a:tcPr/>
                </a:tc>
                <a:tc>
                  <a:txBody>
                    <a:bodyPr/>
                    <a:lstStyle/>
                    <a:p>
                      <a:r>
                        <a:rPr lang="en-US" dirty="0"/>
                        <a:t>using a computer</a:t>
                      </a:r>
                    </a:p>
                  </a:txBody>
                  <a:tcPr/>
                </a:tc>
                <a:extLst>
                  <a:ext uri="{0D108BD9-81ED-4DB2-BD59-A6C34878D82A}">
                    <a16:rowId xmlns:a16="http://schemas.microsoft.com/office/drawing/2014/main" val="880013315"/>
                  </a:ext>
                </a:extLst>
              </a:tr>
            </a:tbl>
          </a:graphicData>
        </a:graphic>
      </p:graphicFrame>
    </p:spTree>
    <p:extLst>
      <p:ext uri="{BB962C8B-B14F-4D97-AF65-F5344CB8AC3E}">
        <p14:creationId xmlns:p14="http://schemas.microsoft.com/office/powerpoint/2010/main" val="2217799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87695-0E7B-4516-8948-9A4FC2DB204F}"/>
              </a:ext>
            </a:extLst>
          </p:cNvPr>
          <p:cNvSpPr>
            <a:spLocks noGrp="1"/>
          </p:cNvSpPr>
          <p:nvPr>
            <p:ph type="title"/>
          </p:nvPr>
        </p:nvSpPr>
        <p:spPr/>
        <p:txBody>
          <a:bodyPr/>
          <a:lstStyle/>
          <a:p>
            <a:r>
              <a:rPr lang="en-US" dirty="0"/>
              <a:t>How to get started</a:t>
            </a:r>
          </a:p>
        </p:txBody>
      </p:sp>
      <p:sp>
        <p:nvSpPr>
          <p:cNvPr id="3" name="Content Placeholder 2">
            <a:extLst>
              <a:ext uri="{FF2B5EF4-FFF2-40B4-BE49-F238E27FC236}">
                <a16:creationId xmlns:a16="http://schemas.microsoft.com/office/drawing/2014/main" id="{658257EB-F02A-42E9-B93E-F7CA339D70D9}"/>
              </a:ext>
            </a:extLst>
          </p:cNvPr>
          <p:cNvSpPr>
            <a:spLocks noGrp="1"/>
          </p:cNvSpPr>
          <p:nvPr>
            <p:ph idx="1"/>
          </p:nvPr>
        </p:nvSpPr>
        <p:spPr/>
        <p:txBody>
          <a:bodyPr/>
          <a:lstStyle/>
          <a:p>
            <a:r>
              <a:rPr lang="en-US" dirty="0"/>
              <a:t>There are a ton of free intro programming courses in various languages (see my links at the end)</a:t>
            </a:r>
          </a:p>
          <a:p>
            <a:r>
              <a:rPr lang="en-US" dirty="0"/>
              <a:t>There’s a real shortage of “next step” courses, but we’re working on that</a:t>
            </a:r>
          </a:p>
          <a:p>
            <a:r>
              <a:rPr lang="en-US" dirty="0"/>
              <a:t>The most important thing is to WRITE LOTS OF CODE</a:t>
            </a:r>
          </a:p>
          <a:p>
            <a:r>
              <a:rPr lang="en-US" dirty="0"/>
              <a:t>The second most important thing is to READ LOTS OF CODE</a:t>
            </a:r>
          </a:p>
          <a:p>
            <a:r>
              <a:rPr lang="en-US" dirty="0"/>
              <a:t>The least important thing is getting everything right the first time: remember Wittgenstein’s ladder</a:t>
            </a:r>
          </a:p>
        </p:txBody>
      </p:sp>
      <p:sp>
        <p:nvSpPr>
          <p:cNvPr id="4" name="TextBox 3">
            <a:extLst>
              <a:ext uri="{FF2B5EF4-FFF2-40B4-BE49-F238E27FC236}">
                <a16:creationId xmlns:a16="http://schemas.microsoft.com/office/drawing/2014/main" id="{20A940EB-00BE-45DE-A97E-BE06413DFB21}"/>
              </a:ext>
            </a:extLst>
          </p:cNvPr>
          <p:cNvSpPr txBox="1"/>
          <p:nvPr/>
        </p:nvSpPr>
        <p:spPr>
          <a:xfrm>
            <a:off x="1905000" y="2667000"/>
            <a:ext cx="8496300" cy="1200329"/>
          </a:xfrm>
          <a:prstGeom prst="rect">
            <a:avLst/>
          </a:prstGeom>
          <a:solidFill>
            <a:schemeClr val="accent2"/>
          </a:solidFill>
        </p:spPr>
        <p:txBody>
          <a:bodyPr wrap="square" rtlCol="0">
            <a:spAutoFit/>
          </a:bodyPr>
          <a:lstStyle/>
          <a:p>
            <a:r>
              <a:rPr lang="en-US" i="1" dirty="0"/>
              <a:t>“My propositions serve as elucidations in the following way: anyone who understands me eventually recognizes them as nonsensical, when he has used them—as steps—to climb beyond them. (He must, so to speak, throw away the ladder after he has climbed up it.)”</a:t>
            </a:r>
          </a:p>
          <a:p>
            <a:r>
              <a:rPr lang="en-US" i="1" dirty="0"/>
              <a:t>–</a:t>
            </a:r>
            <a:r>
              <a:rPr lang="en-US" i="1" dirty="0">
                <a:effectLst/>
              </a:rPr>
              <a:t>Ludwig Wittgenstein</a:t>
            </a:r>
            <a:r>
              <a:rPr lang="en-US" dirty="0">
                <a:effectLst/>
              </a:rPr>
              <a:t>, </a:t>
            </a:r>
            <a:r>
              <a:rPr lang="en-US" dirty="0" err="1">
                <a:effectLst/>
              </a:rPr>
              <a:t>Tractatus</a:t>
            </a:r>
            <a:r>
              <a:rPr lang="en-US" dirty="0">
                <a:effectLst/>
              </a:rPr>
              <a:t> Logico-</a:t>
            </a:r>
            <a:r>
              <a:rPr lang="en-US" dirty="0" err="1">
                <a:effectLst/>
              </a:rPr>
              <a:t>Philosophicus</a:t>
            </a:r>
            <a:endParaRPr lang="en-US" i="1" dirty="0"/>
          </a:p>
        </p:txBody>
      </p:sp>
    </p:spTree>
    <p:extLst>
      <p:ext uri="{BB962C8B-B14F-4D97-AF65-F5344CB8AC3E}">
        <p14:creationId xmlns:p14="http://schemas.microsoft.com/office/powerpoint/2010/main" val="419065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ED61B0-546A-4AF6-8CA3-D37EF61B1012}"/>
              </a:ext>
            </a:extLst>
          </p:cNvPr>
          <p:cNvSpPr>
            <a:spLocks noGrp="1"/>
          </p:cNvSpPr>
          <p:nvPr>
            <p:ph type="title"/>
          </p:nvPr>
        </p:nvSpPr>
        <p:spPr/>
        <p:txBody>
          <a:bodyPr/>
          <a:lstStyle/>
          <a:p>
            <a:r>
              <a:rPr lang="en-US" dirty="0"/>
              <a:t>Seeing like an engineer</a:t>
            </a:r>
          </a:p>
        </p:txBody>
      </p:sp>
      <p:sp>
        <p:nvSpPr>
          <p:cNvPr id="7" name="Text Placeholder 6">
            <a:extLst>
              <a:ext uri="{FF2B5EF4-FFF2-40B4-BE49-F238E27FC236}">
                <a16:creationId xmlns:a16="http://schemas.microsoft.com/office/drawing/2014/main" id="{11BEC617-E1DE-45F4-9C0E-96449000319F}"/>
              </a:ext>
            </a:extLst>
          </p:cNvPr>
          <p:cNvSpPr>
            <a:spLocks noGrp="1"/>
          </p:cNvSpPr>
          <p:nvPr>
            <p:ph type="body" idx="1"/>
          </p:nvPr>
        </p:nvSpPr>
        <p:spPr/>
        <p:txBody>
          <a:bodyPr/>
          <a:lstStyle/>
          <a:p>
            <a:r>
              <a:rPr lang="en-US" dirty="0"/>
              <a:t>All models are wrong, but having no model is worse</a:t>
            </a:r>
          </a:p>
        </p:txBody>
      </p:sp>
    </p:spTree>
    <p:extLst>
      <p:ext uri="{BB962C8B-B14F-4D97-AF65-F5344CB8AC3E}">
        <p14:creationId xmlns:p14="http://schemas.microsoft.com/office/powerpoint/2010/main" val="4016656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D057C2-0476-45F6-B734-A384A2C4CB8D}"/>
              </a:ext>
            </a:extLst>
          </p:cNvPr>
          <p:cNvSpPr>
            <a:spLocks noGrp="1"/>
          </p:cNvSpPr>
          <p:nvPr>
            <p:ph type="title"/>
          </p:nvPr>
        </p:nvSpPr>
        <p:spPr/>
        <p:txBody>
          <a:bodyPr/>
          <a:lstStyle/>
          <a:p>
            <a:r>
              <a:rPr lang="en-US" dirty="0"/>
              <a:t>The Python “abstract machine”</a:t>
            </a:r>
          </a:p>
        </p:txBody>
      </p:sp>
      <p:sp>
        <p:nvSpPr>
          <p:cNvPr id="8" name="Content Placeholder 7">
            <a:extLst>
              <a:ext uri="{FF2B5EF4-FFF2-40B4-BE49-F238E27FC236}">
                <a16:creationId xmlns:a16="http://schemas.microsoft.com/office/drawing/2014/main" id="{5BE991F0-1788-4F1D-ACD3-A96839DE6F8D}"/>
              </a:ext>
            </a:extLst>
          </p:cNvPr>
          <p:cNvSpPr>
            <a:spLocks noGrp="1"/>
          </p:cNvSpPr>
          <p:nvPr>
            <p:ph sz="half" idx="1"/>
          </p:nvPr>
        </p:nvSpPr>
        <p:spPr/>
        <p:txBody>
          <a:bodyPr>
            <a:normAutofit fontScale="85000" lnSpcReduction="20000"/>
          </a:bodyPr>
          <a:lstStyle/>
          <a:p>
            <a:r>
              <a:rPr lang="en-US" dirty="0"/>
              <a:t>Infinite association mapping names (variables) to values (objects)</a:t>
            </a:r>
          </a:p>
          <a:p>
            <a:r>
              <a:rPr lang="en-US" dirty="0"/>
              <a:t>Values have types (really, “classes”)</a:t>
            </a:r>
          </a:p>
          <a:p>
            <a:r>
              <a:rPr lang="en-US" dirty="0"/>
              <a:t>The name-to-value association is mutable: we can freely rebind variables (even to values of different types)</a:t>
            </a:r>
          </a:p>
          <a:p>
            <a:r>
              <a:rPr lang="en-US" dirty="0"/>
              <a:t>Programs are sequences of statements</a:t>
            </a:r>
          </a:p>
          <a:p>
            <a:r>
              <a:rPr lang="en-US" dirty="0"/>
              <a:t>Statements execute one-at-a-time, and may contain control structures and expressions</a:t>
            </a:r>
          </a:p>
          <a:p>
            <a:r>
              <a:rPr lang="en-US" dirty="0"/>
              <a:t>Control structures alter execution</a:t>
            </a:r>
          </a:p>
          <a:p>
            <a:r>
              <a:rPr lang="en-US" dirty="0"/>
              <a:t>Expressions combine values to produce new values</a:t>
            </a:r>
          </a:p>
          <a:p>
            <a:endParaRPr lang="en-US" dirty="0"/>
          </a:p>
        </p:txBody>
      </p:sp>
      <p:pic>
        <p:nvPicPr>
          <p:cNvPr id="11" name="Content Placeholder 10" descr="A large tall tower with a clock at the top of a building&#10;&#10;Description automatically generated">
            <a:extLst>
              <a:ext uri="{FF2B5EF4-FFF2-40B4-BE49-F238E27FC236}">
                <a16:creationId xmlns:a16="http://schemas.microsoft.com/office/drawing/2014/main" id="{036FC6FC-A436-4BE0-B296-19C13AC64D7F}"/>
              </a:ext>
            </a:extLst>
          </p:cNvPr>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6587331" y="1825625"/>
            <a:ext cx="4351338" cy="4351338"/>
          </a:xfrm>
        </p:spPr>
      </p:pic>
      <p:sp>
        <p:nvSpPr>
          <p:cNvPr id="6" name="Rectangle 5">
            <a:extLst>
              <a:ext uri="{FF2B5EF4-FFF2-40B4-BE49-F238E27FC236}">
                <a16:creationId xmlns:a16="http://schemas.microsoft.com/office/drawing/2014/main" id="{CCC025E3-1330-4AB0-80E5-A378CBB07B97}"/>
              </a:ext>
            </a:extLst>
          </p:cNvPr>
          <p:cNvSpPr/>
          <p:nvPr/>
        </p:nvSpPr>
        <p:spPr>
          <a:xfrm>
            <a:off x="198393" y="522839"/>
            <a:ext cx="724878"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A</a:t>
            </a:r>
          </a:p>
        </p:txBody>
      </p:sp>
      <p:sp>
        <p:nvSpPr>
          <p:cNvPr id="7" name="Multiplication Sign 6">
            <a:extLst>
              <a:ext uri="{FF2B5EF4-FFF2-40B4-BE49-F238E27FC236}">
                <a16:creationId xmlns:a16="http://schemas.microsoft.com/office/drawing/2014/main" id="{7301E5C0-7203-49B9-BC9E-E61CD43909A5}"/>
              </a:ext>
            </a:extLst>
          </p:cNvPr>
          <p:cNvSpPr/>
          <p:nvPr/>
        </p:nvSpPr>
        <p:spPr>
          <a:xfrm>
            <a:off x="838200" y="463296"/>
            <a:ext cx="1042416" cy="1042416"/>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612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AD4913-A1C9-463B-A3E3-9E68F3919D6D}"/>
              </a:ext>
            </a:extLst>
          </p:cNvPr>
          <p:cNvSpPr/>
          <p:nvPr/>
        </p:nvSpPr>
        <p:spPr>
          <a:xfrm>
            <a:off x="3047999" y="4869287"/>
            <a:ext cx="6190827" cy="646331"/>
          </a:xfrm>
          <a:prstGeom prst="rect">
            <a:avLst/>
          </a:prstGeom>
        </p:spPr>
        <p:txBody>
          <a:bodyPr wrap="square">
            <a:spAutoFit/>
          </a:bodyPr>
          <a:lstStyle/>
          <a:p>
            <a:r>
              <a:rPr lang="en-US" i="1" dirty="0">
                <a:effectLst/>
              </a:rPr>
              <a:t>These forty years now I’ve been speaking in prose without knowing it! </a:t>
            </a:r>
            <a:endParaRPr lang="en-US" dirty="0">
              <a:effectLst/>
            </a:endParaRPr>
          </a:p>
          <a:p>
            <a:r>
              <a:rPr lang="en-US" i="1" dirty="0"/>
              <a:t>–</a:t>
            </a:r>
            <a:r>
              <a:rPr lang="en-US" i="1" dirty="0">
                <a:effectLst/>
              </a:rPr>
              <a:t>Molière</a:t>
            </a:r>
            <a:r>
              <a:rPr lang="en-US" dirty="0">
                <a:effectLst/>
              </a:rPr>
              <a:t>, The Bourgeois Gentleman</a:t>
            </a:r>
          </a:p>
        </p:txBody>
      </p:sp>
      <p:sp>
        <p:nvSpPr>
          <p:cNvPr id="3" name="Rectangle 2">
            <a:extLst>
              <a:ext uri="{FF2B5EF4-FFF2-40B4-BE49-F238E27FC236}">
                <a16:creationId xmlns:a16="http://schemas.microsoft.com/office/drawing/2014/main" id="{678FE0E1-33EB-401E-A675-6E2C2FDE810E}"/>
              </a:ext>
            </a:extLst>
          </p:cNvPr>
          <p:cNvSpPr/>
          <p:nvPr/>
        </p:nvSpPr>
        <p:spPr>
          <a:xfrm>
            <a:off x="3035808" y="2528423"/>
            <a:ext cx="6096000" cy="1754326"/>
          </a:xfrm>
          <a:prstGeom prst="rect">
            <a:avLst/>
          </a:prstGeom>
        </p:spPr>
        <p:txBody>
          <a:bodyPr>
            <a:spAutoFit/>
          </a:bodyPr>
          <a:lstStyle/>
          <a:p>
            <a:r>
              <a:rPr lang="en-US" i="1" dirty="0"/>
              <a:t>…I don't believe in the idea that there are a few peculiar people capable of understanding math and the rest of the world is normal. Math is a human discovery, and it's no more complicated than humans can understand. I had a calculus book once that said, </a:t>
            </a:r>
            <a:r>
              <a:rPr lang="en-US" b="1" dirty="0"/>
              <a:t>“What one fool can do, another fool can.”</a:t>
            </a:r>
          </a:p>
          <a:p>
            <a:r>
              <a:rPr lang="en-US" i="1" dirty="0"/>
              <a:t>–</a:t>
            </a:r>
            <a:r>
              <a:rPr lang="en-US" i="1" dirty="0">
                <a:effectLst/>
              </a:rPr>
              <a:t>Richard Feynman</a:t>
            </a:r>
            <a:endParaRPr lang="en-US" dirty="0">
              <a:effectLst/>
            </a:endParaRPr>
          </a:p>
        </p:txBody>
      </p:sp>
      <p:sp>
        <p:nvSpPr>
          <p:cNvPr id="5" name="Rectangle 4">
            <a:extLst>
              <a:ext uri="{FF2B5EF4-FFF2-40B4-BE49-F238E27FC236}">
                <a16:creationId xmlns:a16="http://schemas.microsoft.com/office/drawing/2014/main" id="{F04025AE-49C0-4478-938D-44DB4827BE95}"/>
              </a:ext>
            </a:extLst>
          </p:cNvPr>
          <p:cNvSpPr/>
          <p:nvPr/>
        </p:nvSpPr>
        <p:spPr>
          <a:xfrm>
            <a:off x="3048000" y="1248263"/>
            <a:ext cx="6096000" cy="646331"/>
          </a:xfrm>
          <a:prstGeom prst="rect">
            <a:avLst/>
          </a:prstGeom>
        </p:spPr>
        <p:txBody>
          <a:bodyPr>
            <a:spAutoFit/>
          </a:bodyPr>
          <a:lstStyle/>
          <a:p>
            <a:r>
              <a:rPr lang="en-US" i="1" dirty="0">
                <a:effectLst/>
              </a:rPr>
              <a:t>There is no royal road to geometry. </a:t>
            </a:r>
            <a:endParaRPr lang="en-US" dirty="0">
              <a:effectLst/>
            </a:endParaRPr>
          </a:p>
          <a:p>
            <a:r>
              <a:rPr lang="en-US" i="1" dirty="0"/>
              <a:t>–</a:t>
            </a:r>
            <a:r>
              <a:rPr lang="en-US" i="1" dirty="0">
                <a:effectLst/>
              </a:rPr>
              <a:t>Euclid</a:t>
            </a:r>
            <a:endParaRPr lang="en-US" dirty="0">
              <a:effectLst/>
            </a:endParaRPr>
          </a:p>
        </p:txBody>
      </p:sp>
    </p:spTree>
    <p:extLst>
      <p:ext uri="{BB962C8B-B14F-4D97-AF65-F5344CB8AC3E}">
        <p14:creationId xmlns:p14="http://schemas.microsoft.com/office/powerpoint/2010/main" val="1249934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D057C2-0476-45F6-B734-A384A2C4CB8D}"/>
              </a:ext>
            </a:extLst>
          </p:cNvPr>
          <p:cNvSpPr>
            <a:spLocks noGrp="1"/>
          </p:cNvSpPr>
          <p:nvPr>
            <p:ph type="title"/>
          </p:nvPr>
        </p:nvSpPr>
        <p:spPr/>
        <p:txBody>
          <a:bodyPr/>
          <a:lstStyle/>
          <a:p>
            <a:r>
              <a:rPr lang="en-US" dirty="0"/>
              <a:t>A Python “abstract machine”</a:t>
            </a:r>
          </a:p>
        </p:txBody>
      </p:sp>
      <p:sp>
        <p:nvSpPr>
          <p:cNvPr id="8" name="Content Placeholder 7">
            <a:extLst>
              <a:ext uri="{FF2B5EF4-FFF2-40B4-BE49-F238E27FC236}">
                <a16:creationId xmlns:a16="http://schemas.microsoft.com/office/drawing/2014/main" id="{5BE991F0-1788-4F1D-ACD3-A96839DE6F8D}"/>
              </a:ext>
            </a:extLst>
          </p:cNvPr>
          <p:cNvSpPr>
            <a:spLocks noGrp="1"/>
          </p:cNvSpPr>
          <p:nvPr>
            <p:ph sz="half" idx="1"/>
          </p:nvPr>
        </p:nvSpPr>
        <p:spPr/>
        <p:txBody>
          <a:bodyPr>
            <a:normAutofit/>
          </a:bodyPr>
          <a:lstStyle/>
          <a:p>
            <a:pPr marL="0" indent="0">
              <a:buNone/>
            </a:pPr>
            <a:r>
              <a:rPr lang="en-US" dirty="0">
                <a:latin typeface="Consolas" panose="020B0609020204030204" pitchFamily="49" charset="0"/>
              </a:rPr>
              <a:t>x = 3</a:t>
            </a:r>
          </a:p>
          <a:p>
            <a:pPr marL="0" indent="0">
              <a:buNone/>
            </a:pPr>
            <a:r>
              <a:rPr lang="en-US" dirty="0">
                <a:latin typeface="Consolas" panose="020B0609020204030204" pitchFamily="49" charset="0"/>
              </a:rPr>
              <a:t>x = x + 1</a:t>
            </a:r>
          </a:p>
        </p:txBody>
      </p:sp>
      <p:pic>
        <p:nvPicPr>
          <p:cNvPr id="11" name="Content Placeholder 10" descr="A large tall tower with a clock at the top of a building&#10;&#10;Description automatically generated">
            <a:extLst>
              <a:ext uri="{FF2B5EF4-FFF2-40B4-BE49-F238E27FC236}">
                <a16:creationId xmlns:a16="http://schemas.microsoft.com/office/drawing/2014/main" id="{036FC6FC-A436-4BE0-B296-19C13AC64D7F}"/>
              </a:ext>
            </a:extLst>
          </p:cNvPr>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6587331" y="1825625"/>
            <a:ext cx="4351338" cy="4351338"/>
          </a:xfrm>
        </p:spPr>
      </p:pic>
      <p:pic>
        <p:nvPicPr>
          <p:cNvPr id="3" name="Picture 2" descr="A close up of a bird&#10;&#10;Description automatically generated">
            <a:extLst>
              <a:ext uri="{FF2B5EF4-FFF2-40B4-BE49-F238E27FC236}">
                <a16:creationId xmlns:a16="http://schemas.microsoft.com/office/drawing/2014/main" id="{0449B0F1-59B5-4CA2-81D2-6031C47B8D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1456" y="3589421"/>
            <a:ext cx="476680" cy="476680"/>
          </a:xfrm>
          <a:prstGeom prst="rect">
            <a:avLst/>
          </a:prstGeom>
        </p:spPr>
      </p:pic>
      <p:sp>
        <p:nvSpPr>
          <p:cNvPr id="5" name="Rectangle 4">
            <a:extLst>
              <a:ext uri="{FF2B5EF4-FFF2-40B4-BE49-F238E27FC236}">
                <a16:creationId xmlns:a16="http://schemas.microsoft.com/office/drawing/2014/main" id="{27A9CF64-D258-4357-A3AE-6275D3B5A2A6}"/>
              </a:ext>
            </a:extLst>
          </p:cNvPr>
          <p:cNvSpPr/>
          <p:nvPr/>
        </p:nvSpPr>
        <p:spPr>
          <a:xfrm>
            <a:off x="7542593" y="3162096"/>
            <a:ext cx="473304" cy="584775"/>
          </a:xfrm>
          <a:prstGeom prst="rect">
            <a:avLst/>
          </a:prstGeom>
          <a:noFill/>
        </p:spPr>
        <p:txBody>
          <a:bodyPr wrap="squar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latin typeface="Consolas" panose="020B0609020204030204" pitchFamily="49" charset="0"/>
              </a:rPr>
              <a:t>x</a:t>
            </a:r>
            <a:endParaRPr lang="en-US" sz="3200" b="1" cap="none" spc="0" dirty="0">
              <a:ln w="22225">
                <a:solidFill>
                  <a:schemeClr val="accent2"/>
                </a:solidFill>
                <a:prstDash val="solid"/>
              </a:ln>
              <a:solidFill>
                <a:schemeClr val="accent2">
                  <a:lumMod val="40000"/>
                  <a:lumOff val="60000"/>
                </a:schemeClr>
              </a:solidFill>
              <a:effectLst/>
              <a:latin typeface="Consolas" panose="020B0609020204030204" pitchFamily="49" charset="0"/>
            </a:endParaRPr>
          </a:p>
        </p:txBody>
      </p:sp>
      <p:sp>
        <p:nvSpPr>
          <p:cNvPr id="10" name="Rectangle 9">
            <a:extLst>
              <a:ext uri="{FF2B5EF4-FFF2-40B4-BE49-F238E27FC236}">
                <a16:creationId xmlns:a16="http://schemas.microsoft.com/office/drawing/2014/main" id="{12F75367-775D-42E1-9C69-079CEEAFFD0A}"/>
              </a:ext>
            </a:extLst>
          </p:cNvPr>
          <p:cNvSpPr/>
          <p:nvPr/>
        </p:nvSpPr>
        <p:spPr>
          <a:xfrm>
            <a:off x="7563730" y="3535373"/>
            <a:ext cx="473304"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Consolas" panose="020B0609020204030204" pitchFamily="49" charset="0"/>
              </a:rPr>
              <a:t>3</a:t>
            </a:r>
            <a:endParaRPr lang="en-US" sz="3200" b="1" dirty="0">
              <a:ln/>
              <a:solidFill>
                <a:schemeClr val="accent4"/>
              </a:solidFill>
              <a:latin typeface="Consolas" panose="020B0609020204030204" pitchFamily="49" charset="0"/>
            </a:endParaRPr>
          </a:p>
        </p:txBody>
      </p:sp>
      <p:sp>
        <p:nvSpPr>
          <p:cNvPr id="12" name="Speech Bubble: Oval 11">
            <a:extLst>
              <a:ext uri="{FF2B5EF4-FFF2-40B4-BE49-F238E27FC236}">
                <a16:creationId xmlns:a16="http://schemas.microsoft.com/office/drawing/2014/main" id="{8CE58C51-8E9D-4838-8CE8-370A4A936D4F}"/>
              </a:ext>
            </a:extLst>
          </p:cNvPr>
          <p:cNvSpPr/>
          <p:nvPr/>
        </p:nvSpPr>
        <p:spPr>
          <a:xfrm>
            <a:off x="7998136" y="3251652"/>
            <a:ext cx="846138" cy="405662"/>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Coo!</a:t>
            </a:r>
          </a:p>
        </p:txBody>
      </p:sp>
      <p:pic>
        <p:nvPicPr>
          <p:cNvPr id="13" name="Picture 12" descr="A close up of a bird&#10;&#10;Description automatically generated">
            <a:extLst>
              <a:ext uri="{FF2B5EF4-FFF2-40B4-BE49-F238E27FC236}">
                <a16:creationId xmlns:a16="http://schemas.microsoft.com/office/drawing/2014/main" id="{0BB05168-3D01-42A0-A6FD-E087EFEA8A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3354" y="1924885"/>
            <a:ext cx="476680" cy="476680"/>
          </a:xfrm>
          <a:prstGeom prst="rect">
            <a:avLst/>
          </a:prstGeom>
        </p:spPr>
      </p:pic>
      <p:sp>
        <p:nvSpPr>
          <p:cNvPr id="14" name="Rectangle 13">
            <a:extLst>
              <a:ext uri="{FF2B5EF4-FFF2-40B4-BE49-F238E27FC236}">
                <a16:creationId xmlns:a16="http://schemas.microsoft.com/office/drawing/2014/main" id="{BCF96EFB-18A7-4DB2-8B30-1C1AC2536A6F}"/>
              </a:ext>
            </a:extLst>
          </p:cNvPr>
          <p:cNvSpPr/>
          <p:nvPr/>
        </p:nvSpPr>
        <p:spPr>
          <a:xfrm>
            <a:off x="9375628" y="1870837"/>
            <a:ext cx="473304"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Consolas" panose="020B0609020204030204" pitchFamily="49" charset="0"/>
              </a:rPr>
              <a:t>1</a:t>
            </a:r>
            <a:endParaRPr lang="en-US" sz="3200" b="1" dirty="0">
              <a:ln/>
              <a:solidFill>
                <a:schemeClr val="accent4"/>
              </a:solidFill>
              <a:latin typeface="Consolas" panose="020B0609020204030204" pitchFamily="49" charset="0"/>
            </a:endParaRPr>
          </a:p>
        </p:txBody>
      </p:sp>
      <p:sp>
        <p:nvSpPr>
          <p:cNvPr id="15" name="Rectangle 14">
            <a:extLst>
              <a:ext uri="{FF2B5EF4-FFF2-40B4-BE49-F238E27FC236}">
                <a16:creationId xmlns:a16="http://schemas.microsoft.com/office/drawing/2014/main" id="{5F30654E-BBDB-4C2E-96DE-10EA9FD4D3EF}"/>
              </a:ext>
            </a:extLst>
          </p:cNvPr>
          <p:cNvSpPr/>
          <p:nvPr/>
        </p:nvSpPr>
        <p:spPr>
          <a:xfrm>
            <a:off x="8757680" y="1858281"/>
            <a:ext cx="473304" cy="584775"/>
          </a:xfrm>
          <a:prstGeom prst="rect">
            <a:avLst/>
          </a:prstGeom>
          <a:noFill/>
        </p:spPr>
        <p:txBody>
          <a:bodyPr wrap="squar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latin typeface="Consolas" panose="020B0609020204030204" pitchFamily="49" charset="0"/>
              </a:rPr>
              <a:t>+</a:t>
            </a:r>
            <a:endParaRPr lang="en-US" sz="3200" b="1" cap="none" spc="0" dirty="0">
              <a:ln w="22225">
                <a:solidFill>
                  <a:schemeClr val="accent2"/>
                </a:solidFill>
                <a:prstDash val="solid"/>
              </a:ln>
              <a:solidFill>
                <a:schemeClr val="accent2">
                  <a:lumMod val="40000"/>
                  <a:lumOff val="60000"/>
                </a:schemeClr>
              </a:solidFill>
              <a:effectLst/>
              <a:latin typeface="Consolas" panose="020B0609020204030204" pitchFamily="49" charset="0"/>
            </a:endParaRPr>
          </a:p>
        </p:txBody>
      </p:sp>
      <p:sp>
        <p:nvSpPr>
          <p:cNvPr id="16" name="Explosion: 8 Points 15">
            <a:extLst>
              <a:ext uri="{FF2B5EF4-FFF2-40B4-BE49-F238E27FC236}">
                <a16:creationId xmlns:a16="http://schemas.microsoft.com/office/drawing/2014/main" id="{5373C0BB-2630-408A-9CB7-FE5E788DAE02}"/>
              </a:ext>
            </a:extLst>
          </p:cNvPr>
          <p:cNvSpPr/>
          <p:nvPr/>
        </p:nvSpPr>
        <p:spPr>
          <a:xfrm>
            <a:off x="7372360" y="895085"/>
            <a:ext cx="3243943" cy="2536277"/>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Evaluation!</a:t>
            </a:r>
          </a:p>
        </p:txBody>
      </p:sp>
      <p:pic>
        <p:nvPicPr>
          <p:cNvPr id="17" name="Picture 16" descr="A close up of a bird&#10;&#10;Description automatically generated">
            <a:extLst>
              <a:ext uri="{FF2B5EF4-FFF2-40B4-BE49-F238E27FC236}">
                <a16:creationId xmlns:a16="http://schemas.microsoft.com/office/drawing/2014/main" id="{CB167154-58E8-4D01-9325-F43141A9DB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73520" y="2025305"/>
            <a:ext cx="476680" cy="476680"/>
          </a:xfrm>
          <a:prstGeom prst="rect">
            <a:avLst/>
          </a:prstGeom>
        </p:spPr>
      </p:pic>
      <p:sp>
        <p:nvSpPr>
          <p:cNvPr id="18" name="Rectangle 17">
            <a:extLst>
              <a:ext uri="{FF2B5EF4-FFF2-40B4-BE49-F238E27FC236}">
                <a16:creationId xmlns:a16="http://schemas.microsoft.com/office/drawing/2014/main" id="{E7315BD1-F24C-4AED-97F3-2D47C0126775}"/>
              </a:ext>
            </a:extLst>
          </p:cNvPr>
          <p:cNvSpPr/>
          <p:nvPr/>
        </p:nvSpPr>
        <p:spPr>
          <a:xfrm>
            <a:off x="8715794" y="1971257"/>
            <a:ext cx="473304"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Consolas" panose="020B0609020204030204" pitchFamily="49" charset="0"/>
              </a:rPr>
              <a:t>4</a:t>
            </a:r>
            <a:endParaRPr lang="en-US" sz="3200" b="1" dirty="0">
              <a:ln/>
              <a:solidFill>
                <a:schemeClr val="accent4"/>
              </a:solidFill>
              <a:latin typeface="Consolas" panose="020B0609020204030204" pitchFamily="49" charset="0"/>
            </a:endParaRPr>
          </a:p>
        </p:txBody>
      </p:sp>
      <p:sp>
        <p:nvSpPr>
          <p:cNvPr id="19" name="Speech Bubble: Oval 18">
            <a:extLst>
              <a:ext uri="{FF2B5EF4-FFF2-40B4-BE49-F238E27FC236}">
                <a16:creationId xmlns:a16="http://schemas.microsoft.com/office/drawing/2014/main" id="{FF745FEA-2BD5-4A5C-B713-B716CE26AA77}"/>
              </a:ext>
            </a:extLst>
          </p:cNvPr>
          <p:cNvSpPr/>
          <p:nvPr/>
        </p:nvSpPr>
        <p:spPr>
          <a:xfrm>
            <a:off x="8003702" y="3251652"/>
            <a:ext cx="846138" cy="405662"/>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Coo?</a:t>
            </a:r>
          </a:p>
        </p:txBody>
      </p:sp>
    </p:spTree>
    <p:extLst>
      <p:ext uri="{BB962C8B-B14F-4D97-AF65-F5344CB8AC3E}">
        <p14:creationId xmlns:p14="http://schemas.microsoft.com/office/powerpoint/2010/main" val="268928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1" nodeType="clickEffect">
                                  <p:stCondLst>
                                    <p:cond delay="0"/>
                                  </p:stCondLst>
                                  <p:childTnLst>
                                    <p:animMotion origin="layout" path="M -3.75E-6 -1.85185E-6 L 0.05677 -0.23819 " pathEditMode="relative" rAng="0" ptsTypes="AA">
                                      <p:cBhvr>
                                        <p:cTn id="36" dur="2000" fill="hold"/>
                                        <p:tgtEl>
                                          <p:spTgt spid="10"/>
                                        </p:tgtEl>
                                        <p:attrNameLst>
                                          <p:attrName>ppt_x</p:attrName>
                                          <p:attrName>ppt_y</p:attrName>
                                        </p:attrNameLst>
                                      </p:cBhvr>
                                      <p:rCtr x="2839" y="-11921"/>
                                    </p:animMotion>
                                  </p:childTnLst>
                                </p:cTn>
                              </p:par>
                              <p:par>
                                <p:cTn id="37" presetID="42" presetClass="path" presetSubtype="0" accel="50000" decel="50000" fill="hold" nodeType="withEffect">
                                  <p:stCondLst>
                                    <p:cond delay="0"/>
                                  </p:stCondLst>
                                  <p:childTnLst>
                                    <p:animMotion origin="layout" path="M 1.66667E-6 -1.85185E-6 L 0.05664 -0.23727 " pathEditMode="relative" rAng="0" ptsTypes="AA">
                                      <p:cBhvr>
                                        <p:cTn id="38" dur="2000" fill="hold"/>
                                        <p:tgtEl>
                                          <p:spTgt spid="3"/>
                                        </p:tgtEl>
                                        <p:attrNameLst>
                                          <p:attrName>ppt_x</p:attrName>
                                          <p:attrName>ppt_y</p:attrName>
                                        </p:attrNameLst>
                                      </p:cBhvr>
                                      <p:rCtr x="2826" y="-11875"/>
                                    </p:animMotion>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5"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2000"/>
                                        <p:tgtEl>
                                          <p:spTgt spid="16"/>
                                        </p:tgtEl>
                                      </p:cBhvr>
                                    </p:animEffect>
                                    <p:anim calcmode="lin" valueType="num">
                                      <p:cBhvr>
                                        <p:cTn id="52" dur="2000" fill="hold"/>
                                        <p:tgtEl>
                                          <p:spTgt spid="16"/>
                                        </p:tgtEl>
                                        <p:attrNameLst>
                                          <p:attrName>ppt_w</p:attrName>
                                        </p:attrNameLst>
                                      </p:cBhvr>
                                      <p:tavLst>
                                        <p:tav tm="0" fmla="#ppt_w*sin(2.5*pi*$)">
                                          <p:val>
                                            <p:fltVal val="0"/>
                                          </p:val>
                                        </p:tav>
                                        <p:tav tm="100000">
                                          <p:val>
                                            <p:fltVal val="1"/>
                                          </p:val>
                                        </p:tav>
                                      </p:tavLst>
                                    </p:anim>
                                    <p:anim calcmode="lin" valueType="num">
                                      <p:cBhvr>
                                        <p:cTn id="53"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2" nodeType="clickEffect">
                                  <p:stCondLst>
                                    <p:cond delay="0"/>
                                  </p:stCondLst>
                                  <p:childTnLst>
                                    <p:set>
                                      <p:cBhvr>
                                        <p:cTn id="57" dur="1" fill="hold">
                                          <p:stCondLst>
                                            <p:cond delay="0"/>
                                          </p:stCondLst>
                                        </p:cTn>
                                        <p:tgtEl>
                                          <p:spTgt spid="10"/>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3"/>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15"/>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3"/>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4"/>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6"/>
                                        </p:tgtEl>
                                        <p:attrNameLst>
                                          <p:attrName>style.visibility</p:attrName>
                                        </p:attrNameLst>
                                      </p:cBhvr>
                                      <p:to>
                                        <p:strVal val="hidden"/>
                                      </p:to>
                                    </p:set>
                                  </p:childTnLst>
                                </p:cTn>
                              </p:par>
                              <p:par>
                                <p:cTn id="68" presetID="1" presetClass="entr" presetSubtype="0" fill="hold" nodeType="withEffect">
                                  <p:stCondLst>
                                    <p:cond delay="0"/>
                                  </p:stCondLst>
                                  <p:childTnLst>
                                    <p:set>
                                      <p:cBhvr>
                                        <p:cTn id="69" dur="1" fill="hold">
                                          <p:stCondLst>
                                            <p:cond delay="0"/>
                                          </p:stCondLst>
                                        </p:cTn>
                                        <p:tgtEl>
                                          <p:spTgt spid="1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42" presetClass="path" presetSubtype="0" accel="50000" decel="50000" fill="hold" nodeType="clickEffect">
                                  <p:stCondLst>
                                    <p:cond delay="0"/>
                                  </p:stCondLst>
                                  <p:childTnLst>
                                    <p:animMotion origin="layout" path="M 4.16667E-7 -2.59259E-6 L -0.09115 0.22801 " pathEditMode="relative" rAng="0" ptsTypes="AA">
                                      <p:cBhvr>
                                        <p:cTn id="75" dur="2000" fill="hold"/>
                                        <p:tgtEl>
                                          <p:spTgt spid="17"/>
                                        </p:tgtEl>
                                        <p:attrNameLst>
                                          <p:attrName>ppt_x</p:attrName>
                                          <p:attrName>ppt_y</p:attrName>
                                        </p:attrNameLst>
                                      </p:cBhvr>
                                      <p:rCtr x="-4557" y="11389"/>
                                    </p:animMotion>
                                  </p:childTnLst>
                                </p:cTn>
                              </p:par>
                              <p:par>
                                <p:cTn id="76" presetID="42" presetClass="path" presetSubtype="0" accel="50000" decel="50000" fill="hold" grpId="1" nodeType="withEffect">
                                  <p:stCondLst>
                                    <p:cond delay="0"/>
                                  </p:stCondLst>
                                  <p:childTnLst>
                                    <p:animMotion origin="layout" path="M -4.79167E-6 -2.59259E-6 L -0.09441 0.22801 " pathEditMode="relative" rAng="0" ptsTypes="AA">
                                      <p:cBhvr>
                                        <p:cTn id="77" dur="2000" fill="hold"/>
                                        <p:tgtEl>
                                          <p:spTgt spid="18"/>
                                        </p:tgtEl>
                                        <p:attrNameLst>
                                          <p:attrName>ppt_x</p:attrName>
                                          <p:attrName>ppt_y</p:attrName>
                                        </p:attrNameLst>
                                      </p:cBhvr>
                                      <p:rCtr x="-4701" y="11412"/>
                                    </p:animMotion>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0" grpId="1"/>
      <p:bldP spid="10" grpId="2"/>
      <p:bldP spid="12" grpId="0" animBg="1"/>
      <p:bldP spid="12" grpId="1" animBg="1"/>
      <p:bldP spid="14" grpId="0"/>
      <p:bldP spid="14" grpId="1"/>
      <p:bldP spid="15" grpId="0"/>
      <p:bldP spid="15" grpId="1"/>
      <p:bldP spid="16" grpId="0" animBg="1"/>
      <p:bldP spid="16" grpId="1" animBg="1"/>
      <p:bldP spid="18" grpId="0"/>
      <p:bldP spid="18" grpId="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B9BAC-6C71-4B8F-827D-68A9B6A1DC4E}"/>
              </a:ext>
            </a:extLst>
          </p:cNvPr>
          <p:cNvSpPr>
            <a:spLocks noGrp="1"/>
          </p:cNvSpPr>
          <p:nvPr>
            <p:ph type="title"/>
          </p:nvPr>
        </p:nvSpPr>
        <p:spPr/>
        <p:txBody>
          <a:bodyPr/>
          <a:lstStyle/>
          <a:p>
            <a:r>
              <a:rPr lang="en-US" dirty="0"/>
              <a:t>Games for computers, games for humans</a:t>
            </a:r>
          </a:p>
        </p:txBody>
      </p:sp>
      <p:sp>
        <p:nvSpPr>
          <p:cNvPr id="5" name="Text Placeholder 4">
            <a:extLst>
              <a:ext uri="{FF2B5EF4-FFF2-40B4-BE49-F238E27FC236}">
                <a16:creationId xmlns:a16="http://schemas.microsoft.com/office/drawing/2014/main" id="{37BA8FF2-233F-4F61-897C-224B9EA754A2}"/>
              </a:ext>
            </a:extLst>
          </p:cNvPr>
          <p:cNvSpPr>
            <a:spLocks noGrp="1"/>
          </p:cNvSpPr>
          <p:nvPr>
            <p:ph type="body" idx="1"/>
          </p:nvPr>
        </p:nvSpPr>
        <p:spPr/>
        <p:txBody>
          <a:bodyPr/>
          <a:lstStyle/>
          <a:p>
            <a:r>
              <a:rPr lang="en-US" dirty="0"/>
              <a:t>Games for Computers</a:t>
            </a:r>
          </a:p>
        </p:txBody>
      </p:sp>
      <p:sp>
        <p:nvSpPr>
          <p:cNvPr id="6" name="Content Placeholder 5">
            <a:extLst>
              <a:ext uri="{FF2B5EF4-FFF2-40B4-BE49-F238E27FC236}">
                <a16:creationId xmlns:a16="http://schemas.microsoft.com/office/drawing/2014/main" id="{03FF9990-7585-45D7-A34E-C01DF32645E4}"/>
              </a:ext>
            </a:extLst>
          </p:cNvPr>
          <p:cNvSpPr>
            <a:spLocks noGrp="1"/>
          </p:cNvSpPr>
          <p:nvPr>
            <p:ph sz="half" idx="2"/>
          </p:nvPr>
        </p:nvSpPr>
        <p:spPr/>
        <p:txBody>
          <a:bodyPr>
            <a:normAutofit/>
          </a:bodyPr>
          <a:lstStyle/>
          <a:p>
            <a:r>
              <a:rPr lang="en-US" dirty="0"/>
              <a:t>Simple behavior rules</a:t>
            </a:r>
          </a:p>
          <a:p>
            <a:r>
              <a:rPr lang="en-US" dirty="0"/>
              <a:t>Small, enumerable state space</a:t>
            </a:r>
          </a:p>
          <a:p>
            <a:r>
              <a:rPr lang="en-US" dirty="0"/>
              <a:t>Deterministic</a:t>
            </a:r>
          </a:p>
          <a:p>
            <a:pPr marL="0" indent="0">
              <a:buNone/>
            </a:pPr>
            <a:endParaRPr lang="en-US" dirty="0"/>
          </a:p>
        </p:txBody>
      </p:sp>
      <p:sp>
        <p:nvSpPr>
          <p:cNvPr id="7" name="Text Placeholder 6">
            <a:extLst>
              <a:ext uri="{FF2B5EF4-FFF2-40B4-BE49-F238E27FC236}">
                <a16:creationId xmlns:a16="http://schemas.microsoft.com/office/drawing/2014/main" id="{5302BF0E-94C1-4AB6-8AC9-F62C386F91AE}"/>
              </a:ext>
            </a:extLst>
          </p:cNvPr>
          <p:cNvSpPr>
            <a:spLocks noGrp="1"/>
          </p:cNvSpPr>
          <p:nvPr>
            <p:ph type="body" sz="quarter" idx="3"/>
          </p:nvPr>
        </p:nvSpPr>
        <p:spPr/>
        <p:txBody>
          <a:bodyPr/>
          <a:lstStyle/>
          <a:p>
            <a:r>
              <a:rPr lang="en-US" dirty="0"/>
              <a:t>Games for Humans</a:t>
            </a:r>
          </a:p>
        </p:txBody>
      </p:sp>
      <p:sp>
        <p:nvSpPr>
          <p:cNvPr id="8" name="Content Placeholder 7">
            <a:extLst>
              <a:ext uri="{FF2B5EF4-FFF2-40B4-BE49-F238E27FC236}">
                <a16:creationId xmlns:a16="http://schemas.microsoft.com/office/drawing/2014/main" id="{A21F6D0A-3199-4224-B603-4F4F626BC85B}"/>
              </a:ext>
            </a:extLst>
          </p:cNvPr>
          <p:cNvSpPr>
            <a:spLocks noGrp="1"/>
          </p:cNvSpPr>
          <p:nvPr>
            <p:ph sz="quarter" idx="4"/>
          </p:nvPr>
        </p:nvSpPr>
        <p:spPr/>
        <p:txBody>
          <a:bodyPr>
            <a:normAutofit/>
          </a:bodyPr>
          <a:lstStyle/>
          <a:p>
            <a:r>
              <a:rPr lang="en-US" dirty="0"/>
              <a:t>Complex dynamic behavior</a:t>
            </a:r>
          </a:p>
          <a:p>
            <a:r>
              <a:rPr lang="en-US" dirty="0"/>
              <a:t>Huge state space</a:t>
            </a:r>
          </a:p>
          <a:p>
            <a:r>
              <a:rPr lang="en-US" dirty="0"/>
              <a:t>Non-deterministic</a:t>
            </a:r>
          </a:p>
          <a:p>
            <a:r>
              <a:rPr lang="en-US" dirty="0"/>
              <a:t>Adversarial</a:t>
            </a:r>
          </a:p>
        </p:txBody>
      </p:sp>
      <p:pic>
        <p:nvPicPr>
          <p:cNvPr id="14" name="Picture 13" descr="Garry Kasparov taking away a poor computer's job">
            <a:extLst>
              <a:ext uri="{FF2B5EF4-FFF2-40B4-BE49-F238E27FC236}">
                <a16:creationId xmlns:a16="http://schemas.microsoft.com/office/drawing/2014/main" id="{40ACE4D5-A55D-4C47-B8EA-25EFFAC71AB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6612" y="2546282"/>
            <a:ext cx="4983388" cy="3322258"/>
          </a:xfrm>
          <a:prstGeom prst="rect">
            <a:avLst/>
          </a:prstGeom>
        </p:spPr>
      </p:pic>
      <p:pic>
        <p:nvPicPr>
          <p:cNvPr id="10" name="Picture 9">
            <a:extLst>
              <a:ext uri="{FF2B5EF4-FFF2-40B4-BE49-F238E27FC236}">
                <a16:creationId xmlns:a16="http://schemas.microsoft.com/office/drawing/2014/main" id="{8BE56DCC-1E5C-4E99-8C3F-364F84FAB110}"/>
              </a:ext>
            </a:extLst>
          </p:cNvPr>
          <p:cNvPicPr>
            <a:picLocks noChangeAspect="1"/>
          </p:cNvPicPr>
          <p:nvPr/>
        </p:nvPicPr>
        <p:blipFill>
          <a:blip r:embed="rId3"/>
          <a:stretch>
            <a:fillRect/>
          </a:stretch>
        </p:blipFill>
        <p:spPr>
          <a:xfrm>
            <a:off x="836612" y="2538411"/>
            <a:ext cx="4690609" cy="3330129"/>
          </a:xfrm>
          <a:prstGeom prst="rect">
            <a:avLst/>
          </a:prstGeom>
        </p:spPr>
      </p:pic>
      <p:pic>
        <p:nvPicPr>
          <p:cNvPr id="16" name="Picture 15" descr="A person holding a baseball bat in front of a crowd&#10;&#10;Description automatically generated">
            <a:extLst>
              <a:ext uri="{FF2B5EF4-FFF2-40B4-BE49-F238E27FC236}">
                <a16:creationId xmlns:a16="http://schemas.microsoft.com/office/drawing/2014/main" id="{B032C76C-E83D-4540-9032-CC165F0D6F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72200" y="2551045"/>
            <a:ext cx="4889500" cy="2933700"/>
          </a:xfrm>
          <a:prstGeom prst="rect">
            <a:avLst/>
          </a:prstGeom>
        </p:spPr>
      </p:pic>
      <p:pic>
        <p:nvPicPr>
          <p:cNvPr id="12" name="Picture 11">
            <a:extLst>
              <a:ext uri="{FF2B5EF4-FFF2-40B4-BE49-F238E27FC236}">
                <a16:creationId xmlns:a16="http://schemas.microsoft.com/office/drawing/2014/main" id="{D1C859E0-93D0-4223-AE11-4360690EBF4C}"/>
              </a:ext>
            </a:extLst>
          </p:cNvPr>
          <p:cNvPicPr>
            <a:picLocks noChangeAspect="1"/>
          </p:cNvPicPr>
          <p:nvPr/>
        </p:nvPicPr>
        <p:blipFill>
          <a:blip r:embed="rId5"/>
          <a:stretch>
            <a:fillRect/>
          </a:stretch>
        </p:blipFill>
        <p:spPr>
          <a:xfrm>
            <a:off x="6172200" y="2538411"/>
            <a:ext cx="4513034" cy="3389620"/>
          </a:xfrm>
          <a:prstGeom prst="rect">
            <a:avLst/>
          </a:prstGeom>
        </p:spPr>
      </p:pic>
    </p:spTree>
    <p:extLst>
      <p:ext uri="{BB962C8B-B14F-4D97-AF65-F5344CB8AC3E}">
        <p14:creationId xmlns:p14="http://schemas.microsoft.com/office/powerpoint/2010/main" val="305009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ECF5A6F-590D-4FD8-9715-F8AD78290287}"/>
              </a:ext>
            </a:extLst>
          </p:cNvPr>
          <p:cNvSpPr>
            <a:spLocks noGrp="1"/>
          </p:cNvSpPr>
          <p:nvPr>
            <p:ph type="title"/>
          </p:nvPr>
        </p:nvSpPr>
        <p:spPr/>
        <p:txBody>
          <a:bodyPr/>
          <a:lstStyle/>
          <a:p>
            <a:r>
              <a:rPr lang="en-US" dirty="0"/>
              <a:t>Program checking, a game for computers</a:t>
            </a:r>
          </a:p>
        </p:txBody>
      </p:sp>
      <p:sp>
        <p:nvSpPr>
          <p:cNvPr id="8" name="Content Placeholder 7">
            <a:extLst>
              <a:ext uri="{FF2B5EF4-FFF2-40B4-BE49-F238E27FC236}">
                <a16:creationId xmlns:a16="http://schemas.microsoft.com/office/drawing/2014/main" id="{65E11626-2D4D-48E4-AC5F-8BCF7036189E}"/>
              </a:ext>
            </a:extLst>
          </p:cNvPr>
          <p:cNvSpPr>
            <a:spLocks noGrp="1"/>
          </p:cNvSpPr>
          <p:nvPr>
            <p:ph idx="1"/>
          </p:nvPr>
        </p:nvSpPr>
        <p:spPr/>
        <p:txBody>
          <a:bodyPr>
            <a:normAutofit fontScale="55000" lnSpcReduction="20000"/>
          </a:bodyPr>
          <a:lstStyle/>
          <a:p>
            <a:pPr marL="0" indent="0">
              <a:buNone/>
            </a:pPr>
            <a:r>
              <a:rPr lang="en-US" dirty="0">
                <a:latin typeface="Consolas" panose="020B0609020204030204" pitchFamily="49" charset="0"/>
              </a:rPr>
              <a:t>def trapezoidal(f, x_1, x_2, steps=10):</a:t>
            </a:r>
          </a:p>
          <a:p>
            <a:pPr marL="0" indent="0">
              <a:buNone/>
            </a:pPr>
            <a:r>
              <a:rPr lang="en-US" dirty="0">
                <a:latin typeface="Consolas" panose="020B0609020204030204" pitchFamily="49" charset="0"/>
              </a:rPr>
              <a:t>    step = (x_2 - x_1) / steps</a:t>
            </a:r>
          </a:p>
          <a:p>
            <a:pPr marL="0" indent="0">
              <a:buNone/>
            </a:pPr>
            <a:r>
              <a:rPr lang="en-US" dirty="0">
                <a:latin typeface="Consolas" panose="020B0609020204030204" pitchFamily="49" charset="0"/>
              </a:rPr>
              <a:t>    x = x_1</a:t>
            </a:r>
          </a:p>
          <a:p>
            <a:pPr marL="0" indent="0">
              <a:buNone/>
            </a:pPr>
            <a:r>
              <a:rPr lang="en-US" dirty="0">
                <a:latin typeface="Consolas" panose="020B0609020204030204" pitchFamily="49" charset="0"/>
              </a:rPr>
              <a:t>    sum = 0.0</a:t>
            </a:r>
          </a:p>
          <a:p>
            <a:pPr marL="0" indent="0">
              <a:buNone/>
            </a:pPr>
            <a:r>
              <a:rPr lang="en-US" dirty="0">
                <a:latin typeface="Consolas" panose="020B0609020204030204" pitchFamily="49" charset="0"/>
              </a:rPr>
              <a:t>    for _ in range(steps):</a:t>
            </a:r>
          </a:p>
          <a:p>
            <a:pPr marL="0" indent="0">
              <a:buNone/>
            </a:pPr>
            <a:r>
              <a:rPr lang="en-US" dirty="0">
                <a:latin typeface="Consolas" panose="020B0609020204030204" pitchFamily="49" charset="0"/>
              </a:rPr>
              <a:t>        sum += step * 0.5 * (f(x_1) + f(x_2))</a:t>
            </a:r>
          </a:p>
          <a:p>
            <a:pPr marL="0" indent="0">
              <a:buNone/>
            </a:pPr>
            <a:r>
              <a:rPr lang="en-US" dirty="0">
                <a:latin typeface="Consolas" panose="020B0609020204030204" pitchFamily="49" charset="0"/>
              </a:rPr>
              <a:t>    return sum</a:t>
            </a:r>
          </a:p>
          <a:p>
            <a:pPr marL="0" indent="0">
              <a:buNone/>
            </a:pPr>
            <a:endParaRPr lang="en-US" dirty="0">
              <a:latin typeface="Consolas" panose="020B0609020204030204" pitchFamily="49" charset="0"/>
            </a:endParaRPr>
          </a:p>
          <a:p>
            <a:pPr marL="0" indent="0">
              <a:buNone/>
            </a:pPr>
            <a:r>
              <a:rPr lang="en-US" dirty="0">
                <a:latin typeface="Consolas" panose="020B0609020204030204" pitchFamily="49" charset="0"/>
              </a:rPr>
              <a:t>print(trapezoidal(lambda x: x * x, 0, 10))</a:t>
            </a:r>
          </a:p>
          <a:p>
            <a:pPr marL="0" indent="0">
              <a:buNone/>
            </a:pPr>
            <a:r>
              <a:rPr lang="en-US" dirty="0">
                <a:solidFill>
                  <a:schemeClr val="accent6">
                    <a:lumMod val="50000"/>
                  </a:schemeClr>
                </a:solidFill>
                <a:latin typeface="Consolas" panose="020B0609020204030204" pitchFamily="49" charset="0"/>
              </a:rPr>
              <a:t>&gt; 500.0</a:t>
            </a:r>
          </a:p>
          <a:p>
            <a:pPr marL="0" indent="0">
              <a:buNone/>
            </a:pPr>
            <a:endParaRPr lang="en-US" dirty="0">
              <a:latin typeface="Consolas" panose="020B0609020204030204" pitchFamily="49" charset="0"/>
            </a:endParaRPr>
          </a:p>
          <a:p>
            <a:pPr marL="0" indent="0">
              <a:buNone/>
            </a:pPr>
            <a:r>
              <a:rPr lang="en-US" dirty="0">
                <a:latin typeface="Consolas" panose="020B0609020204030204" pitchFamily="49" charset="0"/>
              </a:rPr>
              <a:t>print(trapezoidal('potato', True))</a:t>
            </a:r>
          </a:p>
          <a:p>
            <a:pPr marL="0" indent="0">
              <a:buNone/>
            </a:pPr>
            <a:r>
              <a:rPr lang="en-US" dirty="0">
                <a:solidFill>
                  <a:srgbClr val="C00000"/>
                </a:solidFill>
                <a:latin typeface="Consolas" panose="020B0609020204030204" pitchFamily="49" charset="0"/>
              </a:rPr>
              <a:t>&gt; Traceback (most recent call last):</a:t>
            </a:r>
          </a:p>
          <a:p>
            <a:pPr marL="0" indent="0">
              <a:buNone/>
            </a:pPr>
            <a:r>
              <a:rPr lang="en-US" dirty="0">
                <a:solidFill>
                  <a:srgbClr val="C00000"/>
                </a:solidFill>
                <a:latin typeface="Consolas" panose="020B0609020204030204" pitchFamily="49" charset="0"/>
              </a:rPr>
              <a:t>  File "&lt;stdin&gt;", line 1, in &lt;module&gt;</a:t>
            </a:r>
          </a:p>
          <a:p>
            <a:pPr marL="0" indent="0">
              <a:buNone/>
            </a:pPr>
            <a:r>
              <a:rPr lang="en-US" dirty="0" err="1">
                <a:solidFill>
                  <a:srgbClr val="C00000"/>
                </a:solidFill>
                <a:latin typeface="Consolas" panose="020B0609020204030204" pitchFamily="49" charset="0"/>
              </a:rPr>
              <a:t>TypeError</a:t>
            </a:r>
            <a:r>
              <a:rPr lang="en-US" dirty="0">
                <a:solidFill>
                  <a:srgbClr val="C00000"/>
                </a:solidFill>
                <a:latin typeface="Consolas" panose="020B0609020204030204" pitchFamily="49" charset="0"/>
              </a:rPr>
              <a:t>: trapezoidal() missing 1 required positional argument: 'x_2'</a:t>
            </a:r>
          </a:p>
        </p:txBody>
      </p:sp>
    </p:spTree>
    <p:extLst>
      <p:ext uri="{BB962C8B-B14F-4D97-AF65-F5344CB8AC3E}">
        <p14:creationId xmlns:p14="http://schemas.microsoft.com/office/powerpoint/2010/main" val="186644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ECF5A6F-590D-4FD8-9715-F8AD78290287}"/>
              </a:ext>
            </a:extLst>
          </p:cNvPr>
          <p:cNvSpPr>
            <a:spLocks noGrp="1"/>
          </p:cNvSpPr>
          <p:nvPr>
            <p:ph type="title"/>
          </p:nvPr>
        </p:nvSpPr>
        <p:spPr/>
        <p:txBody>
          <a:bodyPr/>
          <a:lstStyle/>
          <a:p>
            <a:r>
              <a:rPr lang="en-US" dirty="0"/>
              <a:t>Program checking, a game for computers</a:t>
            </a:r>
          </a:p>
        </p:txBody>
      </p:sp>
      <p:sp>
        <p:nvSpPr>
          <p:cNvPr id="8" name="Content Placeholder 7">
            <a:extLst>
              <a:ext uri="{FF2B5EF4-FFF2-40B4-BE49-F238E27FC236}">
                <a16:creationId xmlns:a16="http://schemas.microsoft.com/office/drawing/2014/main" id="{65E11626-2D4D-48E4-AC5F-8BCF7036189E}"/>
              </a:ext>
            </a:extLst>
          </p:cNvPr>
          <p:cNvSpPr>
            <a:spLocks noGrp="1"/>
          </p:cNvSpPr>
          <p:nvPr>
            <p:ph idx="1"/>
          </p:nvPr>
        </p:nvSpPr>
        <p:spPr/>
        <p:txBody>
          <a:bodyPr>
            <a:normAutofit fontScale="55000" lnSpcReduction="20000"/>
          </a:bodyPr>
          <a:lstStyle/>
          <a:p>
            <a:pPr marL="0" indent="0">
              <a:buNone/>
            </a:pPr>
            <a:r>
              <a:rPr lang="en-US" dirty="0">
                <a:latin typeface="Consolas" panose="020B0609020204030204" pitchFamily="49" charset="0"/>
              </a:rPr>
              <a:t>def trapezoidal(f: Callable[[float], float], x_1: float, x_2: float, steps: int = 10) -&gt; float:</a:t>
            </a:r>
          </a:p>
          <a:p>
            <a:pPr marL="0" indent="0">
              <a:buNone/>
            </a:pPr>
            <a:r>
              <a:rPr lang="en-US" dirty="0">
                <a:latin typeface="Consolas" panose="020B0609020204030204" pitchFamily="49" charset="0"/>
              </a:rPr>
              <a:t>    step = (x_2 - x_1) / steps</a:t>
            </a:r>
          </a:p>
          <a:p>
            <a:pPr marL="0" indent="0">
              <a:buNone/>
            </a:pPr>
            <a:r>
              <a:rPr lang="en-US" dirty="0">
                <a:latin typeface="Consolas" panose="020B0609020204030204" pitchFamily="49" charset="0"/>
              </a:rPr>
              <a:t>    x = x_1</a:t>
            </a:r>
          </a:p>
          <a:p>
            <a:pPr marL="0" indent="0">
              <a:buNone/>
            </a:pPr>
            <a:r>
              <a:rPr lang="en-US" dirty="0">
                <a:latin typeface="Consolas" panose="020B0609020204030204" pitchFamily="49" charset="0"/>
              </a:rPr>
              <a:t>    sum = 0.0</a:t>
            </a:r>
          </a:p>
          <a:p>
            <a:pPr marL="0" indent="0">
              <a:buNone/>
            </a:pPr>
            <a:r>
              <a:rPr lang="en-US" dirty="0">
                <a:latin typeface="Consolas" panose="020B0609020204030204" pitchFamily="49" charset="0"/>
              </a:rPr>
              <a:t>    for _ in range(steps):</a:t>
            </a:r>
          </a:p>
          <a:p>
            <a:pPr marL="0" indent="0">
              <a:buNone/>
            </a:pPr>
            <a:r>
              <a:rPr lang="en-US" dirty="0">
                <a:latin typeface="Consolas" panose="020B0609020204030204" pitchFamily="49" charset="0"/>
              </a:rPr>
              <a:t>        sum += step * 0.5 * (f(x_1) + f(x_2))</a:t>
            </a:r>
          </a:p>
          <a:p>
            <a:pPr marL="0" indent="0">
              <a:buNone/>
            </a:pPr>
            <a:r>
              <a:rPr lang="en-US" dirty="0">
                <a:latin typeface="Consolas" panose="020B0609020204030204" pitchFamily="49" charset="0"/>
              </a:rPr>
              <a:t>    return sum</a:t>
            </a:r>
          </a:p>
          <a:p>
            <a:pPr marL="0" indent="0">
              <a:buNone/>
            </a:pPr>
            <a:endParaRPr lang="en-US" dirty="0">
              <a:latin typeface="Consolas" panose="020B0609020204030204" pitchFamily="49" charset="0"/>
            </a:endParaRPr>
          </a:p>
          <a:p>
            <a:pPr marL="0" indent="0">
              <a:buNone/>
            </a:pPr>
            <a:r>
              <a:rPr lang="en-US" dirty="0">
                <a:latin typeface="Consolas" panose="020B0609020204030204" pitchFamily="49" charset="0"/>
              </a:rPr>
              <a:t>print(trapezoidal(lambda x: x * x, 0, 10))</a:t>
            </a:r>
          </a:p>
          <a:p>
            <a:pPr marL="0" indent="0">
              <a:buNone/>
            </a:pPr>
            <a:r>
              <a:rPr lang="en-US" dirty="0" err="1">
                <a:solidFill>
                  <a:schemeClr val="accent6">
                    <a:lumMod val="50000"/>
                  </a:schemeClr>
                </a:solidFill>
                <a:latin typeface="Consolas" panose="020B0609020204030204" pitchFamily="49" charset="0"/>
              </a:rPr>
              <a:t>mypy</a:t>
            </a:r>
            <a:r>
              <a:rPr lang="en-US" dirty="0">
                <a:solidFill>
                  <a:schemeClr val="accent6">
                    <a:lumMod val="50000"/>
                  </a:schemeClr>
                </a:solidFill>
                <a:latin typeface="Consolas" panose="020B0609020204030204" pitchFamily="49" charset="0"/>
              </a:rPr>
              <a:t>&gt; Success: no issues found in 1 source file</a:t>
            </a:r>
          </a:p>
          <a:p>
            <a:pPr marL="0" indent="0">
              <a:buNone/>
            </a:pPr>
            <a:endParaRPr lang="en-US" dirty="0">
              <a:latin typeface="Consolas" panose="020B0609020204030204" pitchFamily="49" charset="0"/>
            </a:endParaRPr>
          </a:p>
          <a:p>
            <a:pPr marL="0" indent="0">
              <a:buNone/>
            </a:pPr>
            <a:r>
              <a:rPr lang="en-US" dirty="0">
                <a:latin typeface="Consolas" panose="020B0609020204030204" pitchFamily="49" charset="0"/>
              </a:rPr>
              <a:t>print(trapezoidal('potato', True))</a:t>
            </a:r>
          </a:p>
          <a:p>
            <a:pPr marL="0" indent="0">
              <a:buNone/>
            </a:pPr>
            <a:r>
              <a:rPr lang="en-US" dirty="0" err="1">
                <a:solidFill>
                  <a:srgbClr val="C00000"/>
                </a:solidFill>
                <a:latin typeface="Consolas" panose="020B0609020204030204" pitchFamily="49" charset="0"/>
              </a:rPr>
              <a:t>mypy</a:t>
            </a:r>
            <a:r>
              <a:rPr lang="en-US" dirty="0">
                <a:solidFill>
                  <a:srgbClr val="C00000"/>
                </a:solidFill>
                <a:latin typeface="Consolas" panose="020B0609020204030204" pitchFamily="49" charset="0"/>
              </a:rPr>
              <a:t>&gt; trape.py:11: error: Too few arguments for "trapezoidal"</a:t>
            </a:r>
          </a:p>
          <a:p>
            <a:pPr marL="0" indent="0">
              <a:buNone/>
            </a:pPr>
            <a:r>
              <a:rPr lang="en-US" dirty="0" err="1">
                <a:solidFill>
                  <a:srgbClr val="C00000"/>
                </a:solidFill>
                <a:latin typeface="Consolas" panose="020B0609020204030204" pitchFamily="49" charset="0"/>
              </a:rPr>
              <a:t>mypy</a:t>
            </a:r>
            <a:r>
              <a:rPr lang="en-US" dirty="0">
                <a:solidFill>
                  <a:srgbClr val="C00000"/>
                </a:solidFill>
                <a:latin typeface="Consolas" panose="020B0609020204030204" pitchFamily="49" charset="0"/>
              </a:rPr>
              <a:t>&gt; trape.py:11: error: Argument 1 to "trapezoidal" has incompatible type "str"; expected "Callable[[float], float]"</a:t>
            </a:r>
          </a:p>
        </p:txBody>
      </p:sp>
    </p:spTree>
    <p:extLst>
      <p:ext uri="{BB962C8B-B14F-4D97-AF65-F5344CB8AC3E}">
        <p14:creationId xmlns:p14="http://schemas.microsoft.com/office/powerpoint/2010/main" val="391280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18D3106-BE83-4441-8F1A-2A2ADE884092}"/>
              </a:ext>
            </a:extLst>
          </p:cNvPr>
          <p:cNvSpPr>
            <a:spLocks noGrp="1"/>
          </p:cNvSpPr>
          <p:nvPr>
            <p:ph type="title"/>
          </p:nvPr>
        </p:nvSpPr>
        <p:spPr/>
        <p:txBody>
          <a:bodyPr/>
          <a:lstStyle/>
          <a:p>
            <a:r>
              <a:rPr lang="en-US" dirty="0"/>
              <a:t>Case Study I:</a:t>
            </a:r>
            <a:br>
              <a:rPr lang="en-US" dirty="0"/>
            </a:br>
            <a:r>
              <a:rPr lang="en-US" dirty="0"/>
              <a:t>The Hard Part of Data Science</a:t>
            </a:r>
          </a:p>
        </p:txBody>
      </p:sp>
      <p:sp>
        <p:nvSpPr>
          <p:cNvPr id="8" name="Text Placeholder 7">
            <a:extLst>
              <a:ext uri="{FF2B5EF4-FFF2-40B4-BE49-F238E27FC236}">
                <a16:creationId xmlns:a16="http://schemas.microsoft.com/office/drawing/2014/main" id="{9A317AD4-0810-4527-AFF9-419946BDC9A4}"/>
              </a:ext>
            </a:extLst>
          </p:cNvPr>
          <p:cNvSpPr>
            <a:spLocks noGrp="1"/>
          </p:cNvSpPr>
          <p:nvPr>
            <p:ph type="body" idx="1"/>
          </p:nvPr>
        </p:nvSpPr>
        <p:spPr/>
        <p:txBody>
          <a:bodyPr/>
          <a:lstStyle/>
          <a:p>
            <a:r>
              <a:rPr lang="en-US" dirty="0"/>
              <a:t>… is manipulating the data</a:t>
            </a:r>
          </a:p>
        </p:txBody>
      </p:sp>
    </p:spTree>
    <p:extLst>
      <p:ext uri="{BB962C8B-B14F-4D97-AF65-F5344CB8AC3E}">
        <p14:creationId xmlns:p14="http://schemas.microsoft.com/office/powerpoint/2010/main" val="2158276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40C727-60D7-4B6B-9817-DEBFA6968C02}"/>
              </a:ext>
            </a:extLst>
          </p:cNvPr>
          <p:cNvSpPr>
            <a:spLocks noGrp="1"/>
          </p:cNvSpPr>
          <p:nvPr>
            <p:ph type="title"/>
          </p:nvPr>
        </p:nvSpPr>
        <p:spPr/>
        <p:txBody>
          <a:bodyPr/>
          <a:lstStyle/>
          <a:p>
            <a:r>
              <a:rPr lang="en-US" dirty="0"/>
              <a:t>The ancient world of 2015 AD</a:t>
            </a:r>
          </a:p>
        </p:txBody>
      </p:sp>
      <p:sp>
        <p:nvSpPr>
          <p:cNvPr id="5" name="Content Placeholder 4">
            <a:extLst>
              <a:ext uri="{FF2B5EF4-FFF2-40B4-BE49-F238E27FC236}">
                <a16:creationId xmlns:a16="http://schemas.microsoft.com/office/drawing/2014/main" id="{35F8F0C2-B562-4F79-A801-C6741CC7C5AE}"/>
              </a:ext>
            </a:extLst>
          </p:cNvPr>
          <p:cNvSpPr>
            <a:spLocks noGrp="1"/>
          </p:cNvSpPr>
          <p:nvPr>
            <p:ph idx="1"/>
          </p:nvPr>
        </p:nvSpPr>
        <p:spPr/>
        <p:txBody>
          <a:bodyPr>
            <a:normAutofit lnSpcReduction="10000"/>
          </a:bodyPr>
          <a:lstStyle/>
          <a:p>
            <a:r>
              <a:rPr lang="en-US" dirty="0"/>
              <a:t>Before the </a:t>
            </a:r>
            <a:r>
              <a:rPr lang="en-US" dirty="0" err="1"/>
              <a:t>Shalepocalypse</a:t>
            </a:r>
            <a:r>
              <a:rPr lang="en-US" dirty="0"/>
              <a:t>…</a:t>
            </a:r>
          </a:p>
          <a:p>
            <a:r>
              <a:rPr lang="en-US" dirty="0"/>
              <a:t>Client: independent E&amp;P (they’ve since been acquired)</a:t>
            </a:r>
          </a:p>
          <a:p>
            <a:r>
              <a:rPr lang="en-US" dirty="0"/>
              <a:t>Problem: managing an unconventional oil basin</a:t>
            </a:r>
          </a:p>
          <a:p>
            <a:r>
              <a:rPr lang="en-US" dirty="0"/>
              <a:t>Use predictive models to think on the margins:</a:t>
            </a:r>
          </a:p>
          <a:p>
            <a:pPr lvl="1"/>
            <a:r>
              <a:rPr lang="en-US" dirty="0"/>
              <a:t>Cut a lot of completion cost for little loss of productivity?</a:t>
            </a:r>
          </a:p>
          <a:p>
            <a:pPr lvl="1"/>
            <a:r>
              <a:rPr lang="en-US" dirty="0"/>
              <a:t>Increase productivity in underperforming areas?</a:t>
            </a:r>
          </a:p>
          <a:p>
            <a:pPr lvl="1"/>
            <a:r>
              <a:rPr lang="en-US" dirty="0"/>
              <a:t>Identify low-cost, high-benefit interventions</a:t>
            </a:r>
          </a:p>
          <a:p>
            <a:pPr lvl="1"/>
            <a:r>
              <a:rPr lang="en-US" dirty="0"/>
              <a:t>More accurately value acreage</a:t>
            </a:r>
          </a:p>
          <a:p>
            <a:r>
              <a:rPr lang="en-US" dirty="0"/>
              <a:t>Small, weird data: 108 completions with production, completion, petrophysical data</a:t>
            </a:r>
          </a:p>
        </p:txBody>
      </p:sp>
    </p:spTree>
    <p:extLst>
      <p:ext uri="{BB962C8B-B14F-4D97-AF65-F5344CB8AC3E}">
        <p14:creationId xmlns:p14="http://schemas.microsoft.com/office/powerpoint/2010/main" val="2891649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 analysis</a:t>
            </a:r>
          </a:p>
        </p:txBody>
      </p:sp>
      <p:sp>
        <p:nvSpPr>
          <p:cNvPr id="12" name="Content Placeholder 11"/>
          <p:cNvSpPr>
            <a:spLocks noGrp="1"/>
          </p:cNvSpPr>
          <p:nvPr>
            <p:ph sz="half" idx="1"/>
          </p:nvPr>
        </p:nvSpPr>
        <p:spPr/>
        <p:txBody>
          <a:bodyPr>
            <a:normAutofit fontScale="92500" lnSpcReduction="10000"/>
          </a:bodyPr>
          <a:lstStyle/>
          <a:p>
            <a:pPr marL="0" indent="0">
              <a:buNone/>
            </a:pPr>
            <a:r>
              <a:rPr lang="en-US" b="1" dirty="0"/>
              <a:t>Why?</a:t>
            </a:r>
          </a:p>
          <a:p>
            <a:r>
              <a:rPr lang="en-US" dirty="0"/>
              <a:t>Avoid Simpson’s paradox</a:t>
            </a:r>
          </a:p>
          <a:p>
            <a:r>
              <a:rPr lang="en-US" dirty="0"/>
              <a:t>Framework for understanding geologic contribution</a:t>
            </a:r>
          </a:p>
          <a:p>
            <a:r>
              <a:rPr lang="en-US" dirty="0"/>
              <a:t>Quantify interactions between reservoir, completion, production</a:t>
            </a:r>
          </a:p>
          <a:p>
            <a:pPr marL="0" indent="0">
              <a:buNone/>
            </a:pPr>
            <a:r>
              <a:rPr lang="en-US" b="1" dirty="0"/>
              <a:t>How?</a:t>
            </a:r>
          </a:p>
          <a:p>
            <a:r>
              <a:rPr lang="en-US" dirty="0"/>
              <a:t>K-means clustering</a:t>
            </a:r>
          </a:p>
          <a:p>
            <a:r>
              <a:rPr lang="en-US" dirty="0"/>
              <a:t>Assign wells to groups based on statistical similarity in geologic, completions parameters</a:t>
            </a:r>
          </a:p>
          <a:p>
            <a:endParaRPr lang="en-US" dirty="0"/>
          </a:p>
        </p:txBody>
      </p:sp>
      <p:pic>
        <p:nvPicPr>
          <p:cNvPr id="14" name="Content Placeholder 13"/>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587331" y="1825625"/>
            <a:ext cx="4351338" cy="4351338"/>
          </a:xfrm>
        </p:spPr>
      </p:pic>
    </p:spTree>
    <p:extLst>
      <p:ext uri="{BB962C8B-B14F-4D97-AF65-F5344CB8AC3E}">
        <p14:creationId xmlns:p14="http://schemas.microsoft.com/office/powerpoint/2010/main" val="4097608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 analysis</a:t>
            </a:r>
          </a:p>
        </p:txBody>
      </p:sp>
      <p:sp>
        <p:nvSpPr>
          <p:cNvPr id="3" name="Content Placeholder 2"/>
          <p:cNvSpPr>
            <a:spLocks noGrp="1"/>
          </p:cNvSpPr>
          <p:nvPr>
            <p:ph sz="half" idx="1"/>
          </p:nvPr>
        </p:nvSpPr>
        <p:spPr/>
        <p:txBody>
          <a:bodyPr/>
          <a:lstStyle/>
          <a:p>
            <a:pPr marL="0" indent="0">
              <a:buNone/>
            </a:pPr>
            <a:r>
              <a:rPr lang="en-US" b="1" dirty="0"/>
              <a:t>Identified 4 distinct groups</a:t>
            </a:r>
          </a:p>
          <a:p>
            <a:r>
              <a:rPr lang="en-US" dirty="0">
                <a:solidFill>
                  <a:srgbClr val="BF5B30"/>
                </a:solidFill>
              </a:rPr>
              <a:t>#1: the great stuff</a:t>
            </a:r>
          </a:p>
          <a:p>
            <a:r>
              <a:rPr lang="en-US" dirty="0">
                <a:solidFill>
                  <a:srgbClr val="5BBF30"/>
                </a:solidFill>
              </a:rPr>
              <a:t>#2: the rest</a:t>
            </a:r>
          </a:p>
          <a:p>
            <a:r>
              <a:rPr lang="en-US" dirty="0">
                <a:solidFill>
                  <a:srgbClr val="30B1BF"/>
                </a:solidFill>
              </a:rPr>
              <a:t>#3: the good stuff</a:t>
            </a:r>
          </a:p>
          <a:p>
            <a:r>
              <a:rPr lang="en-US" dirty="0">
                <a:solidFill>
                  <a:srgbClr val="7830BF"/>
                </a:solidFill>
              </a:rPr>
              <a:t>#4: big fracs</a:t>
            </a:r>
          </a:p>
        </p:txBody>
      </p:sp>
      <p:pic>
        <p:nvPicPr>
          <p:cNvPr id="5" name="Content Placeholder 4"/>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587331" y="1825625"/>
            <a:ext cx="4351338" cy="4351338"/>
          </a:xfrm>
        </p:spPr>
      </p:pic>
    </p:spTree>
    <p:extLst>
      <p:ext uri="{BB962C8B-B14F-4D97-AF65-F5344CB8AC3E}">
        <p14:creationId xmlns:p14="http://schemas.microsoft.com/office/powerpoint/2010/main" val="1986901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 overview: PCA</a:t>
            </a:r>
          </a:p>
        </p:txBody>
      </p:sp>
      <p:pic>
        <p:nvPicPr>
          <p:cNvPr id="6" name="Content Placeholder 5"/>
          <p:cNvPicPr>
            <a:picLocks noGrp="1" noChangeAspect="1"/>
          </p:cNvPicPr>
          <p:nvPr>
            <p:ph sz="half" idx="1"/>
          </p:nvPr>
        </p:nvPicPr>
        <p:blipFill>
          <a:blip r:embed="rId2"/>
          <a:stretch>
            <a:fillRect/>
          </a:stretch>
        </p:blipFill>
        <p:spPr>
          <a:xfrm>
            <a:off x="1254596" y="1825625"/>
            <a:ext cx="4348808" cy="4351338"/>
          </a:xfrm>
          <a:prstGeom prst="rect">
            <a:avLst/>
          </a:prstGeom>
        </p:spPr>
      </p:pic>
      <p:pic>
        <p:nvPicPr>
          <p:cNvPr id="5" name="Content Placeholder 4"/>
          <p:cNvPicPr>
            <a:picLocks noGrp="1" noChangeAspect="1"/>
          </p:cNvPicPr>
          <p:nvPr>
            <p:ph sz="half" idx="2"/>
          </p:nvPr>
        </p:nvPicPr>
        <p:blipFill>
          <a:blip r:embed="rId3"/>
          <a:stretch>
            <a:fillRect/>
          </a:stretch>
        </p:blipFill>
        <p:spPr>
          <a:xfrm>
            <a:off x="6588596" y="1825625"/>
            <a:ext cx="4348808" cy="4351338"/>
          </a:xfrm>
          <a:prstGeom prst="rect">
            <a:avLst/>
          </a:prstGeom>
        </p:spPr>
      </p:pic>
    </p:spTree>
    <p:extLst>
      <p:ext uri="{BB962C8B-B14F-4D97-AF65-F5344CB8AC3E}">
        <p14:creationId xmlns:p14="http://schemas.microsoft.com/office/powerpoint/2010/main" val="4137744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 overview: PCA</a:t>
            </a:r>
          </a:p>
        </p:txBody>
      </p:sp>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988542" y="1825625"/>
            <a:ext cx="8214915" cy="4351338"/>
          </a:xfrm>
        </p:spPr>
      </p:pic>
    </p:spTree>
    <p:extLst>
      <p:ext uri="{BB962C8B-B14F-4D97-AF65-F5344CB8AC3E}">
        <p14:creationId xmlns:p14="http://schemas.microsoft.com/office/powerpoint/2010/main" val="2225529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10711-6886-45A1-A516-528AB9AF17F7}"/>
              </a:ext>
            </a:extLst>
          </p:cNvPr>
          <p:cNvSpPr>
            <a:spLocks noGrp="1"/>
          </p:cNvSpPr>
          <p:nvPr>
            <p:ph type="title"/>
          </p:nvPr>
        </p:nvSpPr>
        <p:spPr/>
        <p:txBody>
          <a:bodyPr>
            <a:normAutofit/>
          </a:bodyPr>
          <a:lstStyle/>
          <a:p>
            <a:r>
              <a:rPr lang="en-US" dirty="0"/>
              <a:t>Thesis</a:t>
            </a:r>
          </a:p>
        </p:txBody>
      </p:sp>
      <p:sp>
        <p:nvSpPr>
          <p:cNvPr id="3" name="Content Placeholder 2">
            <a:extLst>
              <a:ext uri="{FF2B5EF4-FFF2-40B4-BE49-F238E27FC236}">
                <a16:creationId xmlns:a16="http://schemas.microsoft.com/office/drawing/2014/main" id="{1F2EFBBD-8C6E-4069-87F8-BBC226497253}"/>
              </a:ext>
            </a:extLst>
          </p:cNvPr>
          <p:cNvSpPr>
            <a:spLocks noGrp="1"/>
          </p:cNvSpPr>
          <p:nvPr>
            <p:ph idx="1"/>
          </p:nvPr>
        </p:nvSpPr>
        <p:spPr/>
        <p:txBody>
          <a:bodyPr/>
          <a:lstStyle/>
          <a:p>
            <a:r>
              <a:rPr lang="en-US" dirty="0"/>
              <a:t>If you want to learn data science, machine learning, AI, or any other modern tech buzzword, the path starts with programming</a:t>
            </a:r>
          </a:p>
          <a:p>
            <a:r>
              <a:rPr lang="en-US" dirty="0"/>
              <a:t>If you’re in a </a:t>
            </a:r>
            <a:r>
              <a:rPr lang="en-US" dirty="0" err="1"/>
              <a:t>petro</a:t>
            </a:r>
            <a:r>
              <a:rPr lang="en-US" dirty="0"/>
              <a:t> tech profession, you are probably already a programmer, and you’re certainly well equipped to learn</a:t>
            </a:r>
          </a:p>
          <a:p>
            <a:r>
              <a:rPr lang="en-US" dirty="0"/>
              <a:t>Learn programming like any other engineering skill: from the fundamentals</a:t>
            </a:r>
          </a:p>
        </p:txBody>
      </p:sp>
    </p:spTree>
    <p:extLst>
      <p:ext uri="{BB962C8B-B14F-4D97-AF65-F5344CB8AC3E}">
        <p14:creationId xmlns:p14="http://schemas.microsoft.com/office/powerpoint/2010/main" val="3444990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Questions &amp; next steps</a:t>
            </a:r>
          </a:p>
        </p:txBody>
      </p:sp>
      <p:sp>
        <p:nvSpPr>
          <p:cNvPr id="6" name="Content Placeholder 5"/>
          <p:cNvSpPr>
            <a:spLocks noGrp="1"/>
          </p:cNvSpPr>
          <p:nvPr>
            <p:ph idx="1"/>
          </p:nvPr>
        </p:nvSpPr>
        <p:spPr/>
        <p:txBody>
          <a:bodyPr>
            <a:normAutofit/>
          </a:bodyPr>
          <a:lstStyle/>
          <a:p>
            <a:r>
              <a:rPr lang="en-US" dirty="0"/>
              <a:t>No group shows a very strong relationship between completion design and performance—why? </a:t>
            </a:r>
          </a:p>
          <a:p>
            <a:r>
              <a:rPr lang="en-US" dirty="0"/>
              <a:t>The “good stuff” cluster demonstrates performance almost totally invariant to frac design—why?</a:t>
            </a:r>
          </a:p>
          <a:p>
            <a:r>
              <a:rPr lang="en-US" dirty="0"/>
              <a:t>The analysis thus far hasn’t touched on well spacing. Does this moderate or mediate the relationship between completion size and performance?</a:t>
            </a:r>
          </a:p>
        </p:txBody>
      </p:sp>
    </p:spTree>
    <p:extLst>
      <p:ext uri="{BB962C8B-B14F-4D97-AF65-F5344CB8AC3E}">
        <p14:creationId xmlns:p14="http://schemas.microsoft.com/office/powerpoint/2010/main" val="18330838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Ugh, we have to program: adding frac data</a:t>
            </a:r>
          </a:p>
        </p:txBody>
      </p:sp>
      <p:sp>
        <p:nvSpPr>
          <p:cNvPr id="3" name="Content Placeholder 2"/>
          <p:cNvSpPr>
            <a:spLocks noGrp="1"/>
          </p:cNvSpPr>
          <p:nvPr>
            <p:ph idx="1"/>
          </p:nvPr>
        </p:nvSpPr>
        <p:spPr/>
        <p:txBody>
          <a:bodyPr>
            <a:normAutofit/>
          </a:bodyPr>
          <a:lstStyle/>
          <a:p>
            <a:r>
              <a:rPr lang="en-US" dirty="0"/>
              <a:t>“Digitized” all available frac reports</a:t>
            </a:r>
          </a:p>
          <a:p>
            <a:r>
              <a:rPr lang="en-US" dirty="0"/>
              <a:t>Extracted stage-by-stage log-log net pressure vs time, BH proppant, and slurry rate curves</a:t>
            </a:r>
          </a:p>
          <a:p>
            <a:r>
              <a:rPr lang="en-US" dirty="0"/>
              <a:t>Truncated net pressure curve to proppant-on-bottom time</a:t>
            </a:r>
          </a:p>
          <a:p>
            <a:r>
              <a:rPr lang="en-US" dirty="0"/>
              <a:t>Applied segmentation to break net pressure data into roughly linear chunks</a:t>
            </a:r>
          </a:p>
          <a:p>
            <a:r>
              <a:rPr lang="en-US" dirty="0"/>
              <a:t>Assessed each chunk as positive, neutral, or negative slope</a:t>
            </a:r>
          </a:p>
          <a:p>
            <a:r>
              <a:rPr lang="en-US" dirty="0"/>
              <a:t>Tabulated % of time in each regime as well as transitions between regimes</a:t>
            </a:r>
          </a:p>
        </p:txBody>
      </p:sp>
    </p:spTree>
    <p:extLst>
      <p:ext uri="{BB962C8B-B14F-4D97-AF65-F5344CB8AC3E}">
        <p14:creationId xmlns:p14="http://schemas.microsoft.com/office/powerpoint/2010/main" val="728875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3B3D7-B730-47F2-9254-BD46E16FD3E6}"/>
              </a:ext>
            </a:extLst>
          </p:cNvPr>
          <p:cNvSpPr>
            <a:spLocks noGrp="1"/>
          </p:cNvSpPr>
          <p:nvPr>
            <p:ph type="title"/>
          </p:nvPr>
        </p:nvSpPr>
        <p:spPr/>
        <p:txBody>
          <a:bodyPr/>
          <a:lstStyle/>
          <a:p>
            <a:r>
              <a:rPr lang="en-US" dirty="0"/>
              <a:t>The frac analysis pipeline</a:t>
            </a:r>
          </a:p>
        </p:txBody>
      </p:sp>
      <p:graphicFrame>
        <p:nvGraphicFramePr>
          <p:cNvPr id="4" name="Content Placeholder 3">
            <a:extLst>
              <a:ext uri="{FF2B5EF4-FFF2-40B4-BE49-F238E27FC236}">
                <a16:creationId xmlns:a16="http://schemas.microsoft.com/office/drawing/2014/main" id="{071E853C-E83C-4EF6-AE20-00AA0A9235BE}"/>
              </a:ext>
            </a:extLst>
          </p:cNvPr>
          <p:cNvGraphicFramePr>
            <a:graphicFrameLocks noGrp="1"/>
          </p:cNvGraphicFramePr>
          <p:nvPr>
            <p:ph idx="1"/>
            <p:extLst>
              <p:ext uri="{D42A27DB-BD31-4B8C-83A1-F6EECF244321}">
                <p14:modId xmlns:p14="http://schemas.microsoft.com/office/powerpoint/2010/main" val="418568945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EB9F5A97-351E-46A7-A55A-9419BF65E8D5}"/>
              </a:ext>
            </a:extLst>
          </p:cNvPr>
          <p:cNvSpPr txBox="1"/>
          <p:nvPr/>
        </p:nvSpPr>
        <p:spPr>
          <a:xfrm>
            <a:off x="2699458" y="2698677"/>
            <a:ext cx="6204857" cy="1200329"/>
          </a:xfrm>
          <a:prstGeom prst="rect">
            <a:avLst/>
          </a:prstGeom>
          <a:solidFill>
            <a:schemeClr val="accent2"/>
          </a:solidFill>
        </p:spPr>
        <p:txBody>
          <a:bodyPr wrap="square" rtlCol="0">
            <a:spAutoFit/>
          </a:bodyPr>
          <a:lstStyle/>
          <a:p>
            <a:r>
              <a:rPr lang="en-US" i="1" dirty="0"/>
              <a:t>“The Programmer’s Credo: we do these things not because they are easy, but because we thought they were going to be easy.”</a:t>
            </a:r>
          </a:p>
          <a:p>
            <a:endParaRPr lang="en-US" i="1" dirty="0"/>
          </a:p>
          <a:p>
            <a:r>
              <a:rPr lang="en-US" i="1" dirty="0"/>
              <a:t>–Maciej </a:t>
            </a:r>
            <a:r>
              <a:rPr lang="en-US" i="1" dirty="0" err="1"/>
              <a:t>Cegłowski</a:t>
            </a:r>
            <a:endParaRPr lang="en-US" i="1" dirty="0"/>
          </a:p>
        </p:txBody>
      </p:sp>
    </p:spTree>
    <p:extLst>
      <p:ext uri="{BB962C8B-B14F-4D97-AF65-F5344CB8AC3E}">
        <p14:creationId xmlns:p14="http://schemas.microsoft.com/office/powerpoint/2010/main" val="106390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segmentation</a:t>
            </a:r>
          </a:p>
        </p:txBody>
      </p:sp>
      <p:pic>
        <p:nvPicPr>
          <p:cNvPr id="5" name="Content Placeholder 4"/>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152650" y="2399251"/>
            <a:ext cx="7886700" cy="3423007"/>
          </a:xfrm>
          <a:prstGeom prst="rect">
            <a:avLst/>
          </a:prstGeom>
        </p:spPr>
      </p:pic>
    </p:spTree>
    <p:extLst>
      <p:ext uri="{BB962C8B-B14F-4D97-AF65-F5344CB8AC3E}">
        <p14:creationId xmlns:p14="http://schemas.microsoft.com/office/powerpoint/2010/main" val="1266868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Controlling for well spacing</a:t>
            </a:r>
          </a:p>
        </p:txBody>
      </p:sp>
      <p:sp>
        <p:nvSpPr>
          <p:cNvPr id="3" name="Content Placeholder 2"/>
          <p:cNvSpPr>
            <a:spLocks noGrp="1"/>
          </p:cNvSpPr>
          <p:nvPr>
            <p:ph sz="half" idx="1"/>
          </p:nvPr>
        </p:nvSpPr>
        <p:spPr/>
        <p:txBody>
          <a:bodyPr anchor="ctr"/>
          <a:lstStyle/>
          <a:p>
            <a:pPr marL="0" indent="0">
              <a:buNone/>
            </a:pPr>
            <a:r>
              <a:rPr lang="en-US" dirty="0"/>
              <a:t>Quantified “well spacing” by calculating observed density of completions in X, Y, Z space</a:t>
            </a:r>
          </a:p>
        </p:txBody>
      </p:sp>
      <p:pic>
        <p:nvPicPr>
          <p:cNvPr id="6" name="Content Placeholder 5"/>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210300" y="1581150"/>
            <a:ext cx="4305300" cy="4305300"/>
          </a:xfrm>
        </p:spPr>
      </p:pic>
      <p:sp>
        <p:nvSpPr>
          <p:cNvPr id="5" name="Slide Number Placeholder 4"/>
          <p:cNvSpPr>
            <a:spLocks noGrp="1"/>
          </p:cNvSpPr>
          <p:nvPr>
            <p:ph type="sldNum" sz="quarter" idx="10"/>
          </p:nvPr>
        </p:nvSpPr>
        <p:spPr/>
        <p:txBody>
          <a:bodyPr/>
          <a:lstStyle/>
          <a:p>
            <a:pPr>
              <a:defRPr/>
            </a:pPr>
            <a:fld id="{4084AF6C-5C96-433B-B2F1-BEE48D6BE4D0}" type="slidenum">
              <a:rPr lang="en-US" smtClean="0"/>
              <a:pPr>
                <a:defRPr/>
              </a:pPr>
              <a:t>34</a:t>
            </a:fld>
            <a:endParaRPr lang="en-US" dirty="0"/>
          </a:p>
        </p:txBody>
      </p:sp>
    </p:spTree>
    <p:extLst>
      <p:ext uri="{BB962C8B-B14F-4D97-AF65-F5344CB8AC3E}">
        <p14:creationId xmlns:p14="http://schemas.microsoft.com/office/powerpoint/2010/main" val="3292801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Controlling for well spacing and order</a:t>
            </a:r>
          </a:p>
        </p:txBody>
      </p:sp>
      <p:sp>
        <p:nvSpPr>
          <p:cNvPr id="3" name="Content Placeholder 2"/>
          <p:cNvSpPr>
            <a:spLocks noGrp="1"/>
          </p:cNvSpPr>
          <p:nvPr>
            <p:ph sz="half" idx="1"/>
          </p:nvPr>
        </p:nvSpPr>
        <p:spPr/>
        <p:txBody>
          <a:bodyPr/>
          <a:lstStyle/>
          <a:p>
            <a:r>
              <a:rPr lang="en-US" sz="2400" dirty="0"/>
              <a:t>Small direct correlation from well density to performance, but consider density vs. frac order vs. performance</a:t>
            </a:r>
          </a:p>
          <a:p>
            <a:r>
              <a:rPr lang="en-US" sz="2400" dirty="0"/>
              <a:t>Well density &lt; 0.03: minimal correlation of (local) frac order to (remaining variance in) performance</a:t>
            </a:r>
          </a:p>
          <a:p>
            <a:r>
              <a:rPr lang="en-US" sz="2400" dirty="0"/>
              <a:t>Well density &gt;= 0.03: striking negative correlation of order to performance</a:t>
            </a:r>
          </a:p>
        </p:txBody>
      </p:sp>
      <p:sp>
        <p:nvSpPr>
          <p:cNvPr id="5" name="Slide Number Placeholder 4"/>
          <p:cNvSpPr>
            <a:spLocks noGrp="1"/>
          </p:cNvSpPr>
          <p:nvPr>
            <p:ph type="sldNum" sz="quarter" idx="10"/>
          </p:nvPr>
        </p:nvSpPr>
        <p:spPr/>
        <p:txBody>
          <a:bodyPr/>
          <a:lstStyle/>
          <a:p>
            <a:pPr>
              <a:defRPr/>
            </a:pPr>
            <a:fld id="{4084AF6C-5C96-433B-B2F1-BEE48D6BE4D0}" type="slidenum">
              <a:rPr lang="en-US" smtClean="0"/>
              <a:pPr>
                <a:defRPr/>
              </a:pPr>
              <a:t>35</a:t>
            </a:fld>
            <a:endParaRPr lang="en-US" dirty="0"/>
          </a:p>
        </p:txBody>
      </p:sp>
      <p:pic>
        <p:nvPicPr>
          <p:cNvPr id="7" name="Content Placeholder 6"/>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210300" y="1581150"/>
            <a:ext cx="4305300" cy="4305300"/>
          </a:xfrm>
        </p:spPr>
      </p:pic>
    </p:spTree>
    <p:extLst>
      <p:ext uri="{BB962C8B-B14F-4D97-AF65-F5344CB8AC3E}">
        <p14:creationId xmlns:p14="http://schemas.microsoft.com/office/powerpoint/2010/main" val="76465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Combined model</a:t>
            </a:r>
          </a:p>
        </p:txBody>
      </p:sp>
      <p:sp>
        <p:nvSpPr>
          <p:cNvPr id="3" name="Content Placeholder 2"/>
          <p:cNvSpPr>
            <a:spLocks noGrp="1"/>
          </p:cNvSpPr>
          <p:nvPr>
            <p:ph sz="half" idx="1"/>
          </p:nvPr>
        </p:nvSpPr>
        <p:spPr/>
        <p:txBody>
          <a:bodyPr/>
          <a:lstStyle/>
          <a:p>
            <a:r>
              <a:rPr lang="en-US" dirty="0"/>
              <a:t>Final correlation: geology + frac + spacing = performance</a:t>
            </a:r>
          </a:p>
          <a:p>
            <a:r>
              <a:rPr lang="en-US" dirty="0"/>
              <a:t>Explains about 60% of total variance in performance</a:t>
            </a:r>
          </a:p>
          <a:p>
            <a:r>
              <a:rPr lang="en-US" dirty="0"/>
              <a:t>We still </a:t>
            </a:r>
            <a:r>
              <a:rPr lang="en-US" dirty="0" err="1"/>
              <a:t>underpredict</a:t>
            </a:r>
            <a:r>
              <a:rPr lang="en-US" dirty="0"/>
              <a:t> some of our very best completions</a:t>
            </a:r>
          </a:p>
          <a:p>
            <a:r>
              <a:rPr lang="en-US" dirty="0"/>
              <a:t>Why? (but that’s a story for another time)</a:t>
            </a:r>
          </a:p>
        </p:txBody>
      </p:sp>
      <p:sp>
        <p:nvSpPr>
          <p:cNvPr id="5" name="Slide Number Placeholder 4"/>
          <p:cNvSpPr>
            <a:spLocks noGrp="1"/>
          </p:cNvSpPr>
          <p:nvPr>
            <p:ph type="sldNum" sz="quarter" idx="10"/>
          </p:nvPr>
        </p:nvSpPr>
        <p:spPr/>
        <p:txBody>
          <a:bodyPr/>
          <a:lstStyle/>
          <a:p>
            <a:pPr>
              <a:defRPr/>
            </a:pPr>
            <a:fld id="{4084AF6C-5C96-433B-B2F1-BEE48D6BE4D0}" type="slidenum">
              <a:rPr lang="en-US" smtClean="0"/>
              <a:pPr>
                <a:defRPr/>
              </a:pPr>
              <a:t>36</a:t>
            </a:fld>
            <a:endParaRPr lang="en-US" dirty="0"/>
          </a:p>
        </p:txBody>
      </p:sp>
      <p:pic>
        <p:nvPicPr>
          <p:cNvPr id="7" name="Content Placeholder 6"/>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210300" y="1581150"/>
            <a:ext cx="4305300" cy="4305300"/>
          </a:xfrm>
        </p:spPr>
      </p:pic>
    </p:spTree>
    <p:extLst>
      <p:ext uri="{BB962C8B-B14F-4D97-AF65-F5344CB8AC3E}">
        <p14:creationId xmlns:p14="http://schemas.microsoft.com/office/powerpoint/2010/main" val="3279711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18D3106-BE83-4441-8F1A-2A2ADE884092}"/>
              </a:ext>
            </a:extLst>
          </p:cNvPr>
          <p:cNvSpPr>
            <a:spLocks noGrp="1"/>
          </p:cNvSpPr>
          <p:nvPr>
            <p:ph type="title"/>
          </p:nvPr>
        </p:nvSpPr>
        <p:spPr/>
        <p:txBody>
          <a:bodyPr/>
          <a:lstStyle/>
          <a:p>
            <a:r>
              <a:rPr lang="en-US" dirty="0"/>
              <a:t>Case Study II:</a:t>
            </a:r>
            <a:br>
              <a:rPr lang="en-US" dirty="0"/>
            </a:br>
            <a:r>
              <a:rPr lang="en-US" dirty="0"/>
              <a:t>Easy Wins with Excel VBA</a:t>
            </a:r>
          </a:p>
        </p:txBody>
      </p:sp>
      <p:sp>
        <p:nvSpPr>
          <p:cNvPr id="8" name="Text Placeholder 7">
            <a:extLst>
              <a:ext uri="{FF2B5EF4-FFF2-40B4-BE49-F238E27FC236}">
                <a16:creationId xmlns:a16="http://schemas.microsoft.com/office/drawing/2014/main" id="{9A317AD4-0810-4527-AFF9-419946BDC9A4}"/>
              </a:ext>
            </a:extLst>
          </p:cNvPr>
          <p:cNvSpPr>
            <a:spLocks noGrp="1"/>
          </p:cNvSpPr>
          <p:nvPr>
            <p:ph type="body" idx="1"/>
          </p:nvPr>
        </p:nvSpPr>
        <p:spPr/>
        <p:txBody>
          <a:bodyPr/>
          <a:lstStyle/>
          <a:p>
            <a:r>
              <a:rPr lang="en-US" dirty="0"/>
              <a:t>Quick &amp; Dirty Workflow Optimization for Engineers-turned-Leaders</a:t>
            </a:r>
          </a:p>
        </p:txBody>
      </p:sp>
    </p:spTree>
    <p:extLst>
      <p:ext uri="{BB962C8B-B14F-4D97-AF65-F5344CB8AC3E}">
        <p14:creationId xmlns:p14="http://schemas.microsoft.com/office/powerpoint/2010/main" val="4015587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8DD8C-6D69-4DBE-8F88-CB8BA0802A54}"/>
              </a:ext>
            </a:extLst>
          </p:cNvPr>
          <p:cNvSpPr>
            <a:spLocks noGrp="1"/>
          </p:cNvSpPr>
          <p:nvPr>
            <p:ph type="title"/>
          </p:nvPr>
        </p:nvSpPr>
        <p:spPr/>
        <p:txBody>
          <a:bodyPr/>
          <a:lstStyle/>
          <a:p>
            <a:r>
              <a:rPr lang="en-US" dirty="0"/>
              <a:t>Congratulations! You’re a manager!</a:t>
            </a:r>
          </a:p>
        </p:txBody>
      </p:sp>
      <p:sp>
        <p:nvSpPr>
          <p:cNvPr id="3" name="Content Placeholder 2">
            <a:extLst>
              <a:ext uri="{FF2B5EF4-FFF2-40B4-BE49-F238E27FC236}">
                <a16:creationId xmlns:a16="http://schemas.microsoft.com/office/drawing/2014/main" id="{45F74602-4D75-4DEB-AA1E-54DA440F48FB}"/>
              </a:ext>
            </a:extLst>
          </p:cNvPr>
          <p:cNvSpPr>
            <a:spLocks noGrp="1"/>
          </p:cNvSpPr>
          <p:nvPr>
            <p:ph idx="1"/>
          </p:nvPr>
        </p:nvSpPr>
        <p:spPr>
          <a:xfrm>
            <a:off x="6349511" y="1862114"/>
            <a:ext cx="5257800" cy="4351338"/>
          </a:xfrm>
        </p:spPr>
        <p:txBody>
          <a:bodyPr/>
          <a:lstStyle/>
          <a:p>
            <a:r>
              <a:rPr lang="en-US" dirty="0"/>
              <a:t>Your hard work paid off! </a:t>
            </a:r>
          </a:p>
          <a:p>
            <a:r>
              <a:rPr lang="en-US" dirty="0"/>
              <a:t>All those extra hours and long nights were worth it! (What personal life?)</a:t>
            </a:r>
          </a:p>
          <a:p>
            <a:r>
              <a:rPr lang="en-US" dirty="0"/>
              <a:t>You are now a glamourous leader! </a:t>
            </a:r>
          </a:p>
          <a:p>
            <a:r>
              <a:rPr lang="en-US" dirty="0"/>
              <a:t>People listen to you! (dance, puppets)</a:t>
            </a:r>
          </a:p>
        </p:txBody>
      </p:sp>
      <p:pic>
        <p:nvPicPr>
          <p:cNvPr id="12" name="Picture 11" descr="A person standing in front of a building&#10;&#10;Description automatically generated">
            <a:extLst>
              <a:ext uri="{FF2B5EF4-FFF2-40B4-BE49-F238E27FC236}">
                <a16:creationId xmlns:a16="http://schemas.microsoft.com/office/drawing/2014/main" id="{4AF2E52A-4718-4589-A8DA-464DA986984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2932" y="1951383"/>
            <a:ext cx="5663068" cy="3190461"/>
          </a:xfrm>
          <a:prstGeom prst="rect">
            <a:avLst/>
          </a:prstGeom>
        </p:spPr>
      </p:pic>
    </p:spTree>
    <p:extLst>
      <p:ext uri="{BB962C8B-B14F-4D97-AF65-F5344CB8AC3E}">
        <p14:creationId xmlns:p14="http://schemas.microsoft.com/office/powerpoint/2010/main" val="4127459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A3CB3-C217-450B-B210-AC367A3AEF0C}"/>
              </a:ext>
            </a:extLst>
          </p:cNvPr>
          <p:cNvSpPr>
            <a:spLocks noGrp="1"/>
          </p:cNvSpPr>
          <p:nvPr>
            <p:ph type="title"/>
          </p:nvPr>
        </p:nvSpPr>
        <p:spPr/>
        <p:txBody>
          <a:bodyPr/>
          <a:lstStyle/>
          <a:p>
            <a:r>
              <a:rPr lang="en-US" dirty="0"/>
              <a:t>Now you get to deal with all this stuff!</a:t>
            </a:r>
          </a:p>
        </p:txBody>
      </p:sp>
      <p:sp>
        <p:nvSpPr>
          <p:cNvPr id="4" name="Content Placeholder 3">
            <a:extLst>
              <a:ext uri="{FF2B5EF4-FFF2-40B4-BE49-F238E27FC236}">
                <a16:creationId xmlns:a16="http://schemas.microsoft.com/office/drawing/2014/main" id="{35590A80-CDFC-41B4-8CC3-1CE6AD340D3C}"/>
              </a:ext>
            </a:extLst>
          </p:cNvPr>
          <p:cNvSpPr>
            <a:spLocks noGrp="1"/>
          </p:cNvSpPr>
          <p:nvPr>
            <p:ph idx="1"/>
          </p:nvPr>
        </p:nvSpPr>
        <p:spPr/>
        <p:txBody>
          <a:bodyPr>
            <a:normAutofit fontScale="92500"/>
          </a:bodyPr>
          <a:lstStyle/>
          <a:p>
            <a:r>
              <a:rPr lang="en-US" dirty="0"/>
              <a:t>Legal holds &amp; data management</a:t>
            </a:r>
          </a:p>
          <a:p>
            <a:r>
              <a:rPr lang="en-US" dirty="0"/>
              <a:t>Holding teams accountable to manual work processes</a:t>
            </a:r>
          </a:p>
          <a:p>
            <a:r>
              <a:rPr lang="en-US" dirty="0"/>
              <a:t>Weird personal issues &amp; unrequested photos of said personal issues</a:t>
            </a:r>
          </a:p>
          <a:p>
            <a:r>
              <a:rPr lang="en-US" dirty="0"/>
              <a:t>“I can’t find Word on my desktop because I deleted it.”</a:t>
            </a:r>
          </a:p>
          <a:p>
            <a:r>
              <a:rPr lang="en-US" dirty="0"/>
              <a:t>“I can’t find the internet. Let me try rebooting my computer.”</a:t>
            </a:r>
          </a:p>
          <a:p>
            <a:r>
              <a:rPr lang="en-US" dirty="0"/>
              <a:t>“I won’t be in today, my goldfish died. And I may have COVID – from 3 weeks ago. This is also the same time as some sporting event. Don’t think about it too hard and you can’t say anything about me taking sick time.”</a:t>
            </a:r>
          </a:p>
          <a:p>
            <a:pPr lvl="1"/>
            <a:r>
              <a:rPr lang="en-US" dirty="0"/>
              <a:t>This is because of legal reasons. Start getting used to hearing about “legal reasons” every 30 seconds from HR. And your boss. And the cops.  </a:t>
            </a:r>
          </a:p>
          <a:p>
            <a:endParaRPr lang="en-US" dirty="0"/>
          </a:p>
        </p:txBody>
      </p:sp>
    </p:spTree>
    <p:extLst>
      <p:ext uri="{BB962C8B-B14F-4D97-AF65-F5344CB8AC3E}">
        <p14:creationId xmlns:p14="http://schemas.microsoft.com/office/powerpoint/2010/main" val="3965208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01710-4880-4382-A446-E765458E9226}"/>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59A04B63-13FE-4D5E-B97E-C2C25BEA097E}"/>
              </a:ext>
            </a:extLst>
          </p:cNvPr>
          <p:cNvSpPr>
            <a:spLocks noGrp="1"/>
          </p:cNvSpPr>
          <p:nvPr>
            <p:ph idx="1"/>
          </p:nvPr>
        </p:nvSpPr>
        <p:spPr/>
        <p:txBody>
          <a:bodyPr/>
          <a:lstStyle/>
          <a:p>
            <a:r>
              <a:rPr lang="en-US" dirty="0"/>
              <a:t>Why programming?</a:t>
            </a:r>
          </a:p>
          <a:p>
            <a:r>
              <a:rPr lang="en-US" dirty="0"/>
              <a:t>There is no magic, only engineering</a:t>
            </a:r>
          </a:p>
          <a:p>
            <a:r>
              <a:rPr lang="en-US" dirty="0"/>
              <a:t>Seeing like an engineer</a:t>
            </a:r>
          </a:p>
          <a:p>
            <a:r>
              <a:rPr lang="en-US" dirty="0"/>
              <a:t>Case Study I: data science requires programming</a:t>
            </a:r>
          </a:p>
          <a:p>
            <a:r>
              <a:rPr lang="en-US" dirty="0"/>
              <a:t>Case Study II: leading from the front with automation</a:t>
            </a:r>
          </a:p>
          <a:p>
            <a:r>
              <a:rPr lang="en-US" dirty="0"/>
              <a:t>Case Study III: domain-specific languages for engineering problems</a:t>
            </a:r>
          </a:p>
          <a:p>
            <a:r>
              <a:rPr lang="en-US" dirty="0"/>
              <a:t>Q&amp;A</a:t>
            </a:r>
          </a:p>
          <a:p>
            <a:endParaRPr lang="en-US" dirty="0"/>
          </a:p>
        </p:txBody>
      </p:sp>
    </p:spTree>
    <p:extLst>
      <p:ext uri="{BB962C8B-B14F-4D97-AF65-F5344CB8AC3E}">
        <p14:creationId xmlns:p14="http://schemas.microsoft.com/office/powerpoint/2010/main" val="3315615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63D99-962A-46EB-A626-5843DCA93060}"/>
              </a:ext>
            </a:extLst>
          </p:cNvPr>
          <p:cNvSpPr>
            <a:spLocks noGrp="1"/>
          </p:cNvSpPr>
          <p:nvPr>
            <p:ph type="title"/>
          </p:nvPr>
        </p:nvSpPr>
        <p:spPr/>
        <p:txBody>
          <a:bodyPr anchor="ctr">
            <a:normAutofit/>
          </a:bodyPr>
          <a:lstStyle/>
          <a:p>
            <a:r>
              <a:rPr lang="en-US" sz="4800" dirty="0"/>
              <a:t>Some background…</a:t>
            </a:r>
          </a:p>
        </p:txBody>
      </p:sp>
      <p:sp>
        <p:nvSpPr>
          <p:cNvPr id="4" name="Content Placeholder 3">
            <a:extLst>
              <a:ext uri="{FF2B5EF4-FFF2-40B4-BE49-F238E27FC236}">
                <a16:creationId xmlns:a16="http://schemas.microsoft.com/office/drawing/2014/main" id="{1B8E4E40-190E-4AB2-AC51-7CAB64ACE9D2}"/>
              </a:ext>
            </a:extLst>
          </p:cNvPr>
          <p:cNvSpPr>
            <a:spLocks noGrp="1"/>
          </p:cNvSpPr>
          <p:nvPr>
            <p:ph idx="1"/>
          </p:nvPr>
        </p:nvSpPr>
        <p:spPr/>
        <p:txBody>
          <a:bodyPr/>
          <a:lstStyle/>
          <a:p>
            <a:r>
              <a:rPr lang="en-US" sz="2000" dirty="0"/>
              <a:t>Manager in petrochemical industry for 5 years over several workgroups and two companies. </a:t>
            </a:r>
          </a:p>
          <a:p>
            <a:pPr lvl="1"/>
            <a:r>
              <a:rPr lang="en-US" sz="2000" dirty="0"/>
              <a:t>Some small groups, some large, some contractors, some union. </a:t>
            </a:r>
          </a:p>
          <a:p>
            <a:pPr lvl="1"/>
            <a:r>
              <a:rPr lang="en-US" sz="2000" dirty="0"/>
              <a:t>Enjoy programming as a hobby to keep my technical skills up. It’s now part of my job.</a:t>
            </a:r>
          </a:p>
          <a:p>
            <a:r>
              <a:rPr lang="en-US" sz="2000" dirty="0"/>
              <a:t>Across all these groups, I’ve noticed people getting bogged down in workflows or menial tasks.</a:t>
            </a:r>
          </a:p>
          <a:p>
            <a:r>
              <a:rPr lang="en-US" sz="2000" dirty="0"/>
              <a:t>Most of these can be automated using simple tools, with Python or VBA, and make everyone’s lives 1000x’s easier.</a:t>
            </a:r>
          </a:p>
          <a:p>
            <a:pPr lvl="1"/>
            <a:r>
              <a:rPr lang="en-US" sz="1600" dirty="0"/>
              <a:t>Some quick caveats – use documentation from the language creator. Don’t use shady sites like, “</a:t>
            </a:r>
            <a:r>
              <a:rPr lang="en-US" sz="1600" dirty="0" err="1"/>
              <a:t>HackExcel</a:t>
            </a:r>
            <a:r>
              <a:rPr lang="en-US" sz="1600" dirty="0"/>
              <a:t> in 6 easy steps! Step 1: install Excel.” A lot of these sites don’t understand how Excel functions work and take the long road to do simple tasks. These often break and don’t do what you think it does.</a:t>
            </a:r>
          </a:p>
          <a:p>
            <a:pPr lvl="2"/>
            <a:r>
              <a:rPr lang="en-US" sz="1200" dirty="0"/>
              <a:t>(I do sometimes use these sites to get ideas or to see the language syntax.)</a:t>
            </a:r>
          </a:p>
          <a:p>
            <a:pPr lvl="1"/>
            <a:r>
              <a:rPr lang="en-US" sz="1600" dirty="0"/>
              <a:t>Simple is often best. </a:t>
            </a:r>
          </a:p>
          <a:p>
            <a:r>
              <a:rPr lang="en-US" sz="2400" dirty="0"/>
              <a:t>I’ve inherited many VBA Macros from engineers. </a:t>
            </a:r>
          </a:p>
        </p:txBody>
      </p:sp>
    </p:spTree>
    <p:extLst>
      <p:ext uri="{BB962C8B-B14F-4D97-AF65-F5344CB8AC3E}">
        <p14:creationId xmlns:p14="http://schemas.microsoft.com/office/powerpoint/2010/main" val="37445257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447B9-F491-4346-8934-242B8A37E1FE}"/>
              </a:ext>
            </a:extLst>
          </p:cNvPr>
          <p:cNvSpPr>
            <a:spLocks noGrp="1"/>
          </p:cNvSpPr>
          <p:nvPr>
            <p:ph type="title"/>
          </p:nvPr>
        </p:nvSpPr>
        <p:spPr/>
        <p:txBody>
          <a:bodyPr>
            <a:normAutofit/>
          </a:bodyPr>
          <a:lstStyle/>
          <a:p>
            <a:r>
              <a:rPr lang="en-US" dirty="0"/>
              <a:t>Example 1: Time Savers – Folder &amp; Form creation.</a:t>
            </a:r>
          </a:p>
        </p:txBody>
      </p:sp>
      <p:sp>
        <p:nvSpPr>
          <p:cNvPr id="4" name="Content Placeholder 3">
            <a:extLst>
              <a:ext uri="{FF2B5EF4-FFF2-40B4-BE49-F238E27FC236}">
                <a16:creationId xmlns:a16="http://schemas.microsoft.com/office/drawing/2014/main" id="{045C516E-0585-4034-9524-F4E94315C640}"/>
              </a:ext>
            </a:extLst>
          </p:cNvPr>
          <p:cNvSpPr>
            <a:spLocks noGrp="1"/>
          </p:cNvSpPr>
          <p:nvPr>
            <p:ph idx="1"/>
          </p:nvPr>
        </p:nvSpPr>
        <p:spPr/>
        <p:txBody>
          <a:bodyPr>
            <a:normAutofit lnSpcReduction="10000"/>
          </a:bodyPr>
          <a:lstStyle/>
          <a:p>
            <a:r>
              <a:rPr lang="en-US" dirty="0"/>
              <a:t>The department tracks changes to the chemical plant through a Management-of-Change system. (This is an OSHA thing in hazardous chemical refining.)</a:t>
            </a:r>
          </a:p>
          <a:p>
            <a:r>
              <a:rPr lang="en-US" dirty="0"/>
              <a:t>Besides an intranet log of the scope of the change and the change approvers, we needed a system to keep documents associated with the change. </a:t>
            </a:r>
          </a:p>
          <a:p>
            <a:pPr lvl="1"/>
            <a:r>
              <a:rPr lang="en-US" dirty="0"/>
              <a:t>Documents need to be stored on the server for easy editing during change review.  Forms need to be generated for tracking reasons. </a:t>
            </a:r>
          </a:p>
          <a:p>
            <a:pPr lvl="1"/>
            <a:r>
              <a:rPr lang="en-US" dirty="0"/>
              <a:t>Staff manually created ~ 40 MOCs a month. Each generic folder &amp; file creation took 15-30 min. </a:t>
            </a:r>
          </a:p>
          <a:p>
            <a:pPr lvl="1"/>
            <a:r>
              <a:rPr lang="en-US" dirty="0"/>
              <a:t>This was easily automated and saved the department a lot of headache.</a:t>
            </a:r>
          </a:p>
          <a:p>
            <a:endParaRPr lang="en-US" dirty="0"/>
          </a:p>
        </p:txBody>
      </p:sp>
    </p:spTree>
    <p:extLst>
      <p:ext uri="{BB962C8B-B14F-4D97-AF65-F5344CB8AC3E}">
        <p14:creationId xmlns:p14="http://schemas.microsoft.com/office/powerpoint/2010/main" val="17625075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645DB-D9BB-4D8E-8AA3-117DFEC69EBF}"/>
              </a:ext>
            </a:extLst>
          </p:cNvPr>
          <p:cNvSpPr>
            <a:spLocks noGrp="1"/>
          </p:cNvSpPr>
          <p:nvPr>
            <p:ph type="title"/>
          </p:nvPr>
        </p:nvSpPr>
        <p:spPr/>
        <p:txBody>
          <a:bodyPr/>
          <a:lstStyle/>
          <a:p>
            <a:r>
              <a:rPr lang="en-US" dirty="0"/>
              <a:t>Folder generator</a:t>
            </a:r>
          </a:p>
        </p:txBody>
      </p:sp>
      <p:sp>
        <p:nvSpPr>
          <p:cNvPr id="3" name="Content Placeholder 2">
            <a:extLst>
              <a:ext uri="{FF2B5EF4-FFF2-40B4-BE49-F238E27FC236}">
                <a16:creationId xmlns:a16="http://schemas.microsoft.com/office/drawing/2014/main" id="{F846FD93-4BF1-4BF5-A2D1-14B3B12F85F6}"/>
              </a:ext>
            </a:extLst>
          </p:cNvPr>
          <p:cNvSpPr>
            <a:spLocks noGrp="1"/>
          </p:cNvSpPr>
          <p:nvPr>
            <p:ph idx="1"/>
          </p:nvPr>
        </p:nvSpPr>
        <p:spPr>
          <a:xfrm>
            <a:off x="838201" y="1825625"/>
            <a:ext cx="5845284" cy="4351338"/>
          </a:xfrm>
        </p:spPr>
        <p:txBody>
          <a:bodyPr/>
          <a:lstStyle/>
          <a:p>
            <a:r>
              <a:rPr lang="en-US" dirty="0"/>
              <a:t>100 lines of code</a:t>
            </a:r>
          </a:p>
          <a:p>
            <a:r>
              <a:rPr lang="en-US" dirty="0"/>
              <a:t>Took a Saturday with a few beers</a:t>
            </a:r>
          </a:p>
          <a:p>
            <a:r>
              <a:rPr lang="en-US" dirty="0"/>
              <a:t>Easy to use. Saved countless hours for department.</a:t>
            </a:r>
          </a:p>
          <a:p>
            <a:endParaRPr lang="en-US" dirty="0"/>
          </a:p>
        </p:txBody>
      </p:sp>
      <p:pic>
        <p:nvPicPr>
          <p:cNvPr id="10" name="Picture 9">
            <a:extLst>
              <a:ext uri="{FF2B5EF4-FFF2-40B4-BE49-F238E27FC236}">
                <a16:creationId xmlns:a16="http://schemas.microsoft.com/office/drawing/2014/main" id="{215234AC-B66F-4428-AD6A-ABE31B01DD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84722" y="1027906"/>
            <a:ext cx="5508516" cy="5636834"/>
          </a:xfrm>
          <a:prstGeom prst="rect">
            <a:avLst/>
          </a:prstGeom>
          <a:ln>
            <a:solidFill>
              <a:schemeClr val="tx1"/>
            </a:solidFill>
          </a:ln>
        </p:spPr>
      </p:pic>
      <p:pic>
        <p:nvPicPr>
          <p:cNvPr id="12" name="Picture 11">
            <a:extLst>
              <a:ext uri="{FF2B5EF4-FFF2-40B4-BE49-F238E27FC236}">
                <a16:creationId xmlns:a16="http://schemas.microsoft.com/office/drawing/2014/main" id="{3D9101CB-06B7-497F-923D-1C3F493761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5428" y="3758436"/>
            <a:ext cx="3375414" cy="2375448"/>
          </a:xfrm>
          <a:prstGeom prst="rect">
            <a:avLst/>
          </a:prstGeom>
          <a:ln>
            <a:solidFill>
              <a:schemeClr val="tx1"/>
            </a:solidFill>
          </a:ln>
        </p:spPr>
      </p:pic>
      <p:pic>
        <p:nvPicPr>
          <p:cNvPr id="14" name="Picture 13">
            <a:extLst>
              <a:ext uri="{FF2B5EF4-FFF2-40B4-BE49-F238E27FC236}">
                <a16:creationId xmlns:a16="http://schemas.microsoft.com/office/drawing/2014/main" id="{C566785B-5198-4C00-A5F4-0E06FBF3D6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9871" y="4131576"/>
            <a:ext cx="3860979" cy="1242736"/>
          </a:xfrm>
          <a:prstGeom prst="rect">
            <a:avLst/>
          </a:prstGeom>
          <a:ln>
            <a:solidFill>
              <a:schemeClr val="tx1"/>
            </a:solidFill>
          </a:ln>
        </p:spPr>
      </p:pic>
    </p:spTree>
    <p:extLst>
      <p:ext uri="{BB962C8B-B14F-4D97-AF65-F5344CB8AC3E}">
        <p14:creationId xmlns:p14="http://schemas.microsoft.com/office/powerpoint/2010/main" val="22053713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1F54E-C6DF-4FA7-8511-97067BA1EB70}"/>
              </a:ext>
            </a:extLst>
          </p:cNvPr>
          <p:cNvSpPr>
            <a:spLocks noGrp="1"/>
          </p:cNvSpPr>
          <p:nvPr>
            <p:ph type="title"/>
          </p:nvPr>
        </p:nvSpPr>
        <p:spPr/>
        <p:txBody>
          <a:bodyPr/>
          <a:lstStyle/>
          <a:p>
            <a:r>
              <a:rPr lang="en-US" dirty="0"/>
              <a:t>This can easily be modified to meet other needs</a:t>
            </a:r>
          </a:p>
        </p:txBody>
      </p:sp>
      <p:sp>
        <p:nvSpPr>
          <p:cNvPr id="3" name="Content Placeholder 2">
            <a:extLst>
              <a:ext uri="{FF2B5EF4-FFF2-40B4-BE49-F238E27FC236}">
                <a16:creationId xmlns:a16="http://schemas.microsoft.com/office/drawing/2014/main" id="{C458D9BB-3FC9-4791-A2EB-D6AE50A6E26A}"/>
              </a:ext>
            </a:extLst>
          </p:cNvPr>
          <p:cNvSpPr>
            <a:spLocks noGrp="1"/>
          </p:cNvSpPr>
          <p:nvPr>
            <p:ph idx="1"/>
          </p:nvPr>
        </p:nvSpPr>
        <p:spPr/>
        <p:txBody>
          <a:bodyPr/>
          <a:lstStyle/>
          <a:p>
            <a:r>
              <a:rPr lang="en-US" dirty="0"/>
              <a:t>Does your group make a lot of redundant files or folders on a server? </a:t>
            </a:r>
          </a:p>
          <a:p>
            <a:r>
              <a:rPr lang="en-US" dirty="0"/>
              <a:t>Could it be automated? </a:t>
            </a:r>
          </a:p>
          <a:p>
            <a:r>
              <a:rPr lang="en-US" dirty="0"/>
              <a:t>Consider making a pop-up form to generate the files and folders.</a:t>
            </a:r>
          </a:p>
          <a:p>
            <a:r>
              <a:rPr lang="en-US" dirty="0">
                <a:hlinkClick r:id="rId2"/>
              </a:rPr>
              <a:t>GitHub code</a:t>
            </a:r>
            <a:r>
              <a:rPr lang="en-US" dirty="0"/>
              <a:t> (</a:t>
            </a:r>
            <a:r>
              <a:rPr lang="en-US" dirty="0">
                <a:hlinkClick r:id="rId2"/>
              </a:rPr>
              <a:t>https://github.com/kbturk/OfficeVBA_Folder_Generator/blob/master/Generator.Bas</a:t>
            </a:r>
            <a:r>
              <a:rPr lang="en-US" dirty="0"/>
              <a:t>)</a:t>
            </a:r>
          </a:p>
        </p:txBody>
      </p:sp>
    </p:spTree>
    <p:extLst>
      <p:ext uri="{BB962C8B-B14F-4D97-AF65-F5344CB8AC3E}">
        <p14:creationId xmlns:p14="http://schemas.microsoft.com/office/powerpoint/2010/main" val="3701091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989A1-DF4D-448E-8DFF-D8538428D88F}"/>
              </a:ext>
            </a:extLst>
          </p:cNvPr>
          <p:cNvSpPr>
            <a:spLocks noGrp="1"/>
          </p:cNvSpPr>
          <p:nvPr>
            <p:ph type="title"/>
          </p:nvPr>
        </p:nvSpPr>
        <p:spPr/>
        <p:txBody>
          <a:bodyPr/>
          <a:lstStyle/>
          <a:p>
            <a:r>
              <a:rPr lang="en-US" dirty="0"/>
              <a:t>Example 2: Excel “database” macro speedup </a:t>
            </a:r>
          </a:p>
        </p:txBody>
      </p:sp>
      <p:sp>
        <p:nvSpPr>
          <p:cNvPr id="3" name="Content Placeholder 2">
            <a:extLst>
              <a:ext uri="{FF2B5EF4-FFF2-40B4-BE49-F238E27FC236}">
                <a16:creationId xmlns:a16="http://schemas.microsoft.com/office/drawing/2014/main" id="{6F6DFE73-C285-47C1-B8D5-34F472880282}"/>
              </a:ext>
            </a:extLst>
          </p:cNvPr>
          <p:cNvSpPr>
            <a:spLocks noGrp="1"/>
          </p:cNvSpPr>
          <p:nvPr>
            <p:ph idx="1"/>
          </p:nvPr>
        </p:nvSpPr>
        <p:spPr/>
        <p:txBody>
          <a:bodyPr>
            <a:normAutofit fontScale="85000" lnSpcReduction="20000"/>
          </a:bodyPr>
          <a:lstStyle/>
          <a:p>
            <a:r>
              <a:rPr lang="en-US" dirty="0"/>
              <a:t>Department maintains an Excel “database” of action items across teams. One person sends monthly reminders of upcoming action items &amp; drives accountability.</a:t>
            </a:r>
          </a:p>
          <a:p>
            <a:pPr lvl="1"/>
            <a:r>
              <a:rPr lang="en-US" dirty="0"/>
              <a:t>Common in industry. </a:t>
            </a:r>
          </a:p>
          <a:p>
            <a:r>
              <a:rPr lang="en-US" dirty="0"/>
              <a:t>However, at least 4 engineers had owned the database and added code to automate simple tasks.</a:t>
            </a:r>
          </a:p>
          <a:p>
            <a:pPr lvl="1"/>
            <a:r>
              <a:rPr lang="en-US" dirty="0"/>
              <a:t>Lots of VBA recordings and VBA code found on shady “become an office ninja” sites.  </a:t>
            </a:r>
          </a:p>
          <a:p>
            <a:r>
              <a:rPr lang="en-US" dirty="0"/>
              <a:t>This behemoth took 15 minutes to open and would frequently crash. </a:t>
            </a:r>
          </a:p>
          <a:p>
            <a:r>
              <a:rPr lang="en-US" dirty="0"/>
              <a:t>Solution: met with database owner, simplified what we really needed the workbook to do, and cleaned out the code. Replaced iteration code with functions in VBA from Microsoft documentation. </a:t>
            </a:r>
          </a:p>
          <a:p>
            <a:r>
              <a:rPr lang="en-US" dirty="0"/>
              <a:t>The spreadsheet went from 500 lines of code to about 10 active lines. The workbook opened in &lt;30 seconds and still had all the functionality it needed to. </a:t>
            </a:r>
          </a:p>
        </p:txBody>
      </p:sp>
      <p:pic>
        <p:nvPicPr>
          <p:cNvPr id="5" name="Picture 4">
            <a:extLst>
              <a:ext uri="{FF2B5EF4-FFF2-40B4-BE49-F238E27FC236}">
                <a16:creationId xmlns:a16="http://schemas.microsoft.com/office/drawing/2014/main" id="{76ADF4A8-8264-4223-BC4C-865268407E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79905" y="1613249"/>
            <a:ext cx="3824770" cy="5032375"/>
          </a:xfrm>
          <a:prstGeom prst="rect">
            <a:avLst/>
          </a:prstGeom>
          <a:ln>
            <a:solidFill>
              <a:schemeClr val="tx1"/>
            </a:solidFill>
          </a:ln>
        </p:spPr>
      </p:pic>
    </p:spTree>
    <p:extLst>
      <p:ext uri="{BB962C8B-B14F-4D97-AF65-F5344CB8AC3E}">
        <p14:creationId xmlns:p14="http://schemas.microsoft.com/office/powerpoint/2010/main" val="261940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D7341DA-8AC3-4CA5-BA71-9567583CFE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82"/>
          <a:stretch/>
        </p:blipFill>
        <p:spPr>
          <a:xfrm>
            <a:off x="6536484" y="2839724"/>
            <a:ext cx="4925961" cy="528167"/>
          </a:xfrm>
          <a:prstGeom prst="rect">
            <a:avLst/>
          </a:prstGeom>
          <a:ln>
            <a:solidFill>
              <a:schemeClr val="tx1"/>
            </a:solidFill>
          </a:ln>
        </p:spPr>
      </p:pic>
      <p:sp>
        <p:nvSpPr>
          <p:cNvPr id="2" name="Title 1">
            <a:extLst>
              <a:ext uri="{FF2B5EF4-FFF2-40B4-BE49-F238E27FC236}">
                <a16:creationId xmlns:a16="http://schemas.microsoft.com/office/drawing/2014/main" id="{A3919B3C-74D0-42AD-881E-EDC29F603834}"/>
              </a:ext>
            </a:extLst>
          </p:cNvPr>
          <p:cNvSpPr>
            <a:spLocks noGrp="1"/>
          </p:cNvSpPr>
          <p:nvPr>
            <p:ph type="title"/>
          </p:nvPr>
        </p:nvSpPr>
        <p:spPr>
          <a:xfrm>
            <a:off x="838200" y="365125"/>
            <a:ext cx="10515600" cy="1325563"/>
          </a:xfrm>
        </p:spPr>
        <p:txBody>
          <a:bodyPr/>
          <a:lstStyle/>
          <a:p>
            <a:r>
              <a:rPr lang="en-US" dirty="0"/>
              <a:t>Old code to new code rewrite</a:t>
            </a:r>
          </a:p>
        </p:txBody>
      </p:sp>
      <p:pic>
        <p:nvPicPr>
          <p:cNvPr id="9" name="Picture 8">
            <a:extLst>
              <a:ext uri="{FF2B5EF4-FFF2-40B4-BE49-F238E27FC236}">
                <a16:creationId xmlns:a16="http://schemas.microsoft.com/office/drawing/2014/main" id="{78397875-6EC3-41BF-8D68-B083F3FD42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925"/>
          <a:stretch/>
        </p:blipFill>
        <p:spPr>
          <a:xfrm>
            <a:off x="611747" y="1690689"/>
            <a:ext cx="3783272" cy="3072372"/>
          </a:xfrm>
          <a:prstGeom prst="rect">
            <a:avLst/>
          </a:prstGeom>
          <a:solidFill>
            <a:schemeClr val="tx1"/>
          </a:solidFill>
          <a:ln>
            <a:solidFill>
              <a:schemeClr val="tx1"/>
            </a:solidFill>
          </a:ln>
        </p:spPr>
      </p:pic>
      <p:sp>
        <p:nvSpPr>
          <p:cNvPr id="10" name="Arrow: Right 9">
            <a:extLst>
              <a:ext uri="{FF2B5EF4-FFF2-40B4-BE49-F238E27FC236}">
                <a16:creationId xmlns:a16="http://schemas.microsoft.com/office/drawing/2014/main" id="{80632E90-4B48-491E-B755-BBF3A13C6B95}"/>
              </a:ext>
            </a:extLst>
          </p:cNvPr>
          <p:cNvSpPr/>
          <p:nvPr/>
        </p:nvSpPr>
        <p:spPr>
          <a:xfrm>
            <a:off x="4121239" y="2826983"/>
            <a:ext cx="2318198" cy="4442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0A4E3F1-2CB1-4582-BE82-0691B2530FEE}"/>
              </a:ext>
            </a:extLst>
          </p:cNvPr>
          <p:cNvSpPr txBox="1"/>
          <p:nvPr/>
        </p:nvSpPr>
        <p:spPr>
          <a:xfrm>
            <a:off x="8795938" y="3761160"/>
            <a:ext cx="2618231" cy="369332"/>
          </a:xfrm>
          <a:prstGeom prst="rect">
            <a:avLst/>
          </a:prstGeom>
          <a:noFill/>
        </p:spPr>
        <p:txBody>
          <a:bodyPr wrap="square" rtlCol="0">
            <a:spAutoFit/>
          </a:bodyPr>
          <a:lstStyle/>
          <a:p>
            <a:r>
              <a:rPr lang="en-US" dirty="0"/>
              <a:t>Date is a built-in function</a:t>
            </a:r>
          </a:p>
        </p:txBody>
      </p:sp>
      <p:cxnSp>
        <p:nvCxnSpPr>
          <p:cNvPr id="15" name="Straight Arrow Connector 14">
            <a:extLst>
              <a:ext uri="{FF2B5EF4-FFF2-40B4-BE49-F238E27FC236}">
                <a16:creationId xmlns:a16="http://schemas.microsoft.com/office/drawing/2014/main" id="{5458FA5F-5250-43B6-8D4C-A023E9A9B945}"/>
              </a:ext>
            </a:extLst>
          </p:cNvPr>
          <p:cNvCxnSpPr>
            <a:cxnSpLocks/>
          </p:cNvCxnSpPr>
          <p:nvPr/>
        </p:nvCxnSpPr>
        <p:spPr>
          <a:xfrm flipV="1">
            <a:off x="10322417" y="3103808"/>
            <a:ext cx="746975" cy="6890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A0A55EE-42B5-49D3-85E8-0DC793F4AA15}"/>
              </a:ext>
            </a:extLst>
          </p:cNvPr>
          <p:cNvSpPr txBox="1"/>
          <p:nvPr/>
        </p:nvSpPr>
        <p:spPr>
          <a:xfrm>
            <a:off x="1270337" y="5296430"/>
            <a:ext cx="7888634" cy="923330"/>
          </a:xfrm>
          <a:prstGeom prst="rect">
            <a:avLst/>
          </a:prstGeom>
          <a:noFill/>
        </p:spPr>
        <p:txBody>
          <a:bodyPr wrap="square" rtlCol="0">
            <a:spAutoFit/>
          </a:bodyPr>
          <a:lstStyle/>
          <a:p>
            <a:r>
              <a:rPr lang="en-US" dirty="0"/>
              <a:t>This code was hanging on the iterator function and the </a:t>
            </a:r>
            <a:r>
              <a:rPr lang="en-US" dirty="0" err="1"/>
              <a:t>EndOfEntries</a:t>
            </a:r>
            <a:r>
              <a:rPr lang="en-US" dirty="0"/>
              <a:t> variable wasn’t always setting to the right cell.</a:t>
            </a:r>
          </a:p>
          <a:p>
            <a:r>
              <a:rPr lang="en-US" dirty="0"/>
              <a:t>The code this was found on a Hack Excel aka Code Ninja site. </a:t>
            </a:r>
          </a:p>
        </p:txBody>
      </p:sp>
      <p:sp>
        <p:nvSpPr>
          <p:cNvPr id="21" name="TextBox 20">
            <a:extLst>
              <a:ext uri="{FF2B5EF4-FFF2-40B4-BE49-F238E27FC236}">
                <a16:creationId xmlns:a16="http://schemas.microsoft.com/office/drawing/2014/main" id="{65016FF1-41A4-48F8-8E1E-BEAB812FBD0A}"/>
              </a:ext>
            </a:extLst>
          </p:cNvPr>
          <p:cNvSpPr txBox="1"/>
          <p:nvPr/>
        </p:nvSpPr>
        <p:spPr>
          <a:xfrm>
            <a:off x="7916935" y="1561570"/>
            <a:ext cx="2996872" cy="646331"/>
          </a:xfrm>
          <a:prstGeom prst="rect">
            <a:avLst/>
          </a:prstGeom>
          <a:noFill/>
        </p:spPr>
        <p:txBody>
          <a:bodyPr wrap="square" rtlCol="0">
            <a:spAutoFit/>
          </a:bodyPr>
          <a:lstStyle/>
          <a:p>
            <a:r>
              <a:rPr lang="en-US" dirty="0">
                <a:hlinkClick r:id="rId4"/>
              </a:rPr>
              <a:t>AutoFilter</a:t>
            </a:r>
            <a:r>
              <a:rPr lang="en-US" dirty="0"/>
              <a:t> is a built in excel VBA function</a:t>
            </a:r>
          </a:p>
        </p:txBody>
      </p:sp>
      <p:cxnSp>
        <p:nvCxnSpPr>
          <p:cNvPr id="23" name="Straight Arrow Connector 22">
            <a:extLst>
              <a:ext uri="{FF2B5EF4-FFF2-40B4-BE49-F238E27FC236}">
                <a16:creationId xmlns:a16="http://schemas.microsoft.com/office/drawing/2014/main" id="{67557597-F478-44AA-B279-D60B07F80512}"/>
              </a:ext>
            </a:extLst>
          </p:cNvPr>
          <p:cNvCxnSpPr>
            <a:stCxn id="21" idx="2"/>
          </p:cNvCxnSpPr>
          <p:nvPr/>
        </p:nvCxnSpPr>
        <p:spPr>
          <a:xfrm>
            <a:off x="9415371" y="2207901"/>
            <a:ext cx="153383" cy="7889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67605F2-F6DE-4170-BB53-939E043416CE}"/>
              </a:ext>
            </a:extLst>
          </p:cNvPr>
          <p:cNvCxnSpPr>
            <a:stCxn id="16" idx="0"/>
          </p:cNvCxnSpPr>
          <p:nvPr/>
        </p:nvCxnSpPr>
        <p:spPr>
          <a:xfrm flipH="1" flipV="1">
            <a:off x="2967376" y="2994858"/>
            <a:ext cx="2247278" cy="23015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67737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D8A12-0AED-4602-A0E2-58F6EE169266}"/>
              </a:ext>
            </a:extLst>
          </p:cNvPr>
          <p:cNvSpPr>
            <a:spLocks noGrp="1"/>
          </p:cNvSpPr>
          <p:nvPr>
            <p:ph type="title"/>
          </p:nvPr>
        </p:nvSpPr>
        <p:spPr/>
        <p:txBody>
          <a:bodyPr/>
          <a:lstStyle/>
          <a:p>
            <a:r>
              <a:rPr lang="en-US" dirty="0"/>
              <a:t>Don’t be afraid to delete old code</a:t>
            </a:r>
          </a:p>
        </p:txBody>
      </p:sp>
      <p:sp>
        <p:nvSpPr>
          <p:cNvPr id="3" name="Content Placeholder 2">
            <a:extLst>
              <a:ext uri="{FF2B5EF4-FFF2-40B4-BE49-F238E27FC236}">
                <a16:creationId xmlns:a16="http://schemas.microsoft.com/office/drawing/2014/main" id="{BACFB8F8-B108-4357-890F-AED784FCF150}"/>
              </a:ext>
            </a:extLst>
          </p:cNvPr>
          <p:cNvSpPr>
            <a:spLocks noGrp="1"/>
          </p:cNvSpPr>
          <p:nvPr>
            <p:ph idx="1"/>
          </p:nvPr>
        </p:nvSpPr>
        <p:spPr/>
        <p:txBody>
          <a:bodyPr/>
          <a:lstStyle/>
          <a:p>
            <a:r>
              <a:rPr lang="en-US" dirty="0"/>
              <a:t>Export the .bas file from VBA then go to town. </a:t>
            </a:r>
          </a:p>
          <a:p>
            <a:r>
              <a:rPr lang="en-US" dirty="0"/>
              <a:t>Write out what the program needs to do.</a:t>
            </a:r>
          </a:p>
          <a:p>
            <a:r>
              <a:rPr lang="en-US" dirty="0"/>
              <a:t>Use source documents when possible. </a:t>
            </a:r>
          </a:p>
          <a:p>
            <a:pPr lvl="1"/>
            <a:r>
              <a:rPr lang="en-US" dirty="0"/>
              <a:t>Initially this can be challenging, but in the long run your code is more likely to be stable and work after you’re gone. </a:t>
            </a:r>
          </a:p>
          <a:p>
            <a:pPr lvl="1"/>
            <a:r>
              <a:rPr lang="en-US" dirty="0"/>
              <a:t>You’ll also get a better understanding for how VBA works.</a:t>
            </a:r>
          </a:p>
        </p:txBody>
      </p:sp>
    </p:spTree>
    <p:extLst>
      <p:ext uri="{BB962C8B-B14F-4D97-AF65-F5344CB8AC3E}">
        <p14:creationId xmlns:p14="http://schemas.microsoft.com/office/powerpoint/2010/main" val="16761554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F512-B26E-4CDB-B824-469D01C8392D}"/>
              </a:ext>
            </a:extLst>
          </p:cNvPr>
          <p:cNvSpPr>
            <a:spLocks noGrp="1"/>
          </p:cNvSpPr>
          <p:nvPr>
            <p:ph type="title"/>
          </p:nvPr>
        </p:nvSpPr>
        <p:spPr/>
        <p:txBody>
          <a:bodyPr/>
          <a:lstStyle/>
          <a:p>
            <a:r>
              <a:rPr lang="en-US" dirty="0"/>
              <a:t>Example 3: VBA emails</a:t>
            </a:r>
          </a:p>
        </p:txBody>
      </p:sp>
      <p:sp>
        <p:nvSpPr>
          <p:cNvPr id="3" name="Content Placeholder 2">
            <a:extLst>
              <a:ext uri="{FF2B5EF4-FFF2-40B4-BE49-F238E27FC236}">
                <a16:creationId xmlns:a16="http://schemas.microsoft.com/office/drawing/2014/main" id="{4C898784-AC1A-436F-87C2-08063EB5B7E9}"/>
              </a:ext>
            </a:extLst>
          </p:cNvPr>
          <p:cNvSpPr>
            <a:spLocks noGrp="1"/>
          </p:cNvSpPr>
          <p:nvPr>
            <p:ph idx="1"/>
          </p:nvPr>
        </p:nvSpPr>
        <p:spPr/>
        <p:txBody>
          <a:bodyPr/>
          <a:lstStyle/>
          <a:p>
            <a:r>
              <a:rPr lang="en-US" dirty="0"/>
              <a:t>Excel based forms and automatic emails can be useful to departments in several ways.</a:t>
            </a:r>
          </a:p>
          <a:p>
            <a:pPr lvl="1"/>
            <a:r>
              <a:rPr lang="en-US" dirty="0"/>
              <a:t>These can be used to send reminders or updates.</a:t>
            </a:r>
          </a:p>
          <a:p>
            <a:pPr lvl="1"/>
            <a:r>
              <a:rPr lang="en-US" dirty="0"/>
              <a:t>They can be used to issue and track approvals for projects or overtime.</a:t>
            </a:r>
          </a:p>
          <a:p>
            <a:pPr lvl="1"/>
            <a:r>
              <a:rPr lang="en-US" dirty="0"/>
              <a:t>They can write to a locked spreadsheet to track when approval requests were submitted and granted.</a:t>
            </a:r>
          </a:p>
          <a:p>
            <a:endParaRPr lang="en-US" dirty="0"/>
          </a:p>
        </p:txBody>
      </p:sp>
    </p:spTree>
    <p:extLst>
      <p:ext uri="{BB962C8B-B14F-4D97-AF65-F5344CB8AC3E}">
        <p14:creationId xmlns:p14="http://schemas.microsoft.com/office/powerpoint/2010/main" val="21101111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F624A-38C3-4BD6-BE5B-FB818A57A8FB}"/>
              </a:ext>
            </a:extLst>
          </p:cNvPr>
          <p:cNvSpPr>
            <a:spLocks noGrp="1"/>
          </p:cNvSpPr>
          <p:nvPr>
            <p:ph type="title"/>
          </p:nvPr>
        </p:nvSpPr>
        <p:spPr/>
        <p:txBody>
          <a:bodyPr/>
          <a:lstStyle/>
          <a:p>
            <a:r>
              <a:rPr lang="en-US" dirty="0"/>
              <a:t>Overtime approval</a:t>
            </a:r>
          </a:p>
        </p:txBody>
      </p:sp>
      <p:pic>
        <p:nvPicPr>
          <p:cNvPr id="9" name="Content Placeholder 8">
            <a:extLst>
              <a:ext uri="{FF2B5EF4-FFF2-40B4-BE49-F238E27FC236}">
                <a16:creationId xmlns:a16="http://schemas.microsoft.com/office/drawing/2014/main" id="{8E3C8314-924D-4459-9D0E-2D83D719B351}"/>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r="3972"/>
          <a:stretch/>
        </p:blipFill>
        <p:spPr>
          <a:xfrm>
            <a:off x="7704249" y="4200588"/>
            <a:ext cx="4047723" cy="2406979"/>
          </a:xfrm>
          <a:ln>
            <a:solidFill>
              <a:schemeClr val="tx1"/>
            </a:solidFill>
          </a:ln>
        </p:spPr>
      </p:pic>
      <p:pic>
        <p:nvPicPr>
          <p:cNvPr id="7" name="Picture 6">
            <a:extLst>
              <a:ext uri="{FF2B5EF4-FFF2-40B4-BE49-F238E27FC236}">
                <a16:creationId xmlns:a16="http://schemas.microsoft.com/office/drawing/2014/main" id="{456C8B21-7CE2-4963-9C0C-7D30B2AFD672}"/>
              </a:ext>
            </a:extLst>
          </p:cNvPr>
          <p:cNvPicPr>
            <a:picLocks noChangeAspect="1"/>
          </p:cNvPicPr>
          <p:nvPr/>
        </p:nvPicPr>
        <p:blipFill>
          <a:blip r:embed="rId3"/>
          <a:stretch>
            <a:fillRect/>
          </a:stretch>
        </p:blipFill>
        <p:spPr>
          <a:xfrm>
            <a:off x="7704249" y="1959065"/>
            <a:ext cx="4047723" cy="2111312"/>
          </a:xfrm>
          <a:prstGeom prst="rect">
            <a:avLst/>
          </a:prstGeom>
          <a:ln>
            <a:solidFill>
              <a:schemeClr val="tx1"/>
            </a:solidFill>
          </a:ln>
        </p:spPr>
      </p:pic>
      <p:pic>
        <p:nvPicPr>
          <p:cNvPr id="13" name="Picture 12">
            <a:extLst>
              <a:ext uri="{FF2B5EF4-FFF2-40B4-BE49-F238E27FC236}">
                <a16:creationId xmlns:a16="http://schemas.microsoft.com/office/drawing/2014/main" id="{4C7B605A-9D76-4FBE-86B9-28F51BC4F4BD}"/>
              </a:ext>
            </a:extLst>
          </p:cNvPr>
          <p:cNvPicPr>
            <a:picLocks noChangeAspect="1"/>
          </p:cNvPicPr>
          <p:nvPr/>
        </p:nvPicPr>
        <p:blipFill>
          <a:blip r:embed="rId4"/>
          <a:stretch>
            <a:fillRect/>
          </a:stretch>
        </p:blipFill>
        <p:spPr>
          <a:xfrm>
            <a:off x="440028" y="5387226"/>
            <a:ext cx="4465951" cy="505114"/>
          </a:xfrm>
          <a:prstGeom prst="rect">
            <a:avLst/>
          </a:prstGeom>
        </p:spPr>
      </p:pic>
      <p:sp>
        <p:nvSpPr>
          <p:cNvPr id="14" name="TextBox 13">
            <a:extLst>
              <a:ext uri="{FF2B5EF4-FFF2-40B4-BE49-F238E27FC236}">
                <a16:creationId xmlns:a16="http://schemas.microsoft.com/office/drawing/2014/main" id="{47D3FBE3-C303-4CCD-B540-216AC6A71D07}"/>
              </a:ext>
            </a:extLst>
          </p:cNvPr>
          <p:cNvSpPr txBox="1"/>
          <p:nvPr/>
        </p:nvSpPr>
        <p:spPr>
          <a:xfrm>
            <a:off x="1148631" y="1455545"/>
            <a:ext cx="2026452" cy="369332"/>
          </a:xfrm>
          <a:prstGeom prst="rect">
            <a:avLst/>
          </a:prstGeom>
          <a:noFill/>
        </p:spPr>
        <p:txBody>
          <a:bodyPr wrap="none" rtlCol="0">
            <a:spAutoFit/>
          </a:bodyPr>
          <a:lstStyle/>
          <a:p>
            <a:r>
              <a:rPr lang="en-US" dirty="0"/>
              <a:t>Staff fills out a form</a:t>
            </a:r>
          </a:p>
        </p:txBody>
      </p:sp>
      <p:pic>
        <p:nvPicPr>
          <p:cNvPr id="18" name="Picture 17">
            <a:extLst>
              <a:ext uri="{FF2B5EF4-FFF2-40B4-BE49-F238E27FC236}">
                <a16:creationId xmlns:a16="http://schemas.microsoft.com/office/drawing/2014/main" id="{EA807A09-0E31-4016-85EF-AA6B00B613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0028" y="1871374"/>
            <a:ext cx="3443658" cy="1511246"/>
          </a:xfrm>
          <a:prstGeom prst="rect">
            <a:avLst/>
          </a:prstGeom>
        </p:spPr>
      </p:pic>
      <p:sp>
        <p:nvSpPr>
          <p:cNvPr id="28" name="TextBox 27">
            <a:extLst>
              <a:ext uri="{FF2B5EF4-FFF2-40B4-BE49-F238E27FC236}">
                <a16:creationId xmlns:a16="http://schemas.microsoft.com/office/drawing/2014/main" id="{07001ECE-D190-4BA8-8C20-BB2DC27B6A6D}"/>
              </a:ext>
            </a:extLst>
          </p:cNvPr>
          <p:cNvSpPr txBox="1"/>
          <p:nvPr/>
        </p:nvSpPr>
        <p:spPr>
          <a:xfrm>
            <a:off x="4062199" y="2674316"/>
            <a:ext cx="3068469" cy="1200329"/>
          </a:xfrm>
          <a:prstGeom prst="rect">
            <a:avLst/>
          </a:prstGeom>
          <a:noFill/>
        </p:spPr>
        <p:txBody>
          <a:bodyPr wrap="none" rtlCol="0">
            <a:spAutoFit/>
          </a:bodyPr>
          <a:lstStyle/>
          <a:p>
            <a:r>
              <a:rPr lang="en-US" dirty="0"/>
              <a:t>When approval is granted, </a:t>
            </a:r>
          </a:p>
          <a:p>
            <a:r>
              <a:rPr lang="en-US" dirty="0"/>
              <a:t>logs into a locked spreadsheet.</a:t>
            </a:r>
          </a:p>
          <a:p>
            <a:r>
              <a:rPr lang="en-US" dirty="0"/>
              <a:t>Send email back to requestor </a:t>
            </a:r>
          </a:p>
          <a:p>
            <a:r>
              <a:rPr lang="en-US" dirty="0"/>
              <a:t>that overtime is approved.</a:t>
            </a:r>
          </a:p>
        </p:txBody>
      </p:sp>
      <p:cxnSp>
        <p:nvCxnSpPr>
          <p:cNvPr id="32" name="Straight Arrow Connector 31">
            <a:extLst>
              <a:ext uri="{FF2B5EF4-FFF2-40B4-BE49-F238E27FC236}">
                <a16:creationId xmlns:a16="http://schemas.microsoft.com/office/drawing/2014/main" id="{963D3BB2-3B3A-41E8-9634-D3EB9C0ED68F}"/>
              </a:ext>
            </a:extLst>
          </p:cNvPr>
          <p:cNvCxnSpPr>
            <a:cxnSpLocks/>
            <a:stCxn id="28" idx="2"/>
          </p:cNvCxnSpPr>
          <p:nvPr/>
        </p:nvCxnSpPr>
        <p:spPr>
          <a:xfrm>
            <a:off x="5596434" y="3874645"/>
            <a:ext cx="2149419" cy="4242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8D7E701-0C97-4708-A277-6DDD7BFA7B2D}"/>
              </a:ext>
            </a:extLst>
          </p:cNvPr>
          <p:cNvCxnSpPr>
            <a:cxnSpLocks/>
            <a:endCxn id="13" idx="3"/>
          </p:cNvCxnSpPr>
          <p:nvPr/>
        </p:nvCxnSpPr>
        <p:spPr>
          <a:xfrm flipH="1">
            <a:off x="4905979" y="4338754"/>
            <a:ext cx="2839874" cy="13010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56DFC0C-00C7-46E8-8A78-C398B55CB48B}"/>
              </a:ext>
            </a:extLst>
          </p:cNvPr>
          <p:cNvCxnSpPr>
            <a:cxnSpLocks/>
          </p:cNvCxnSpPr>
          <p:nvPr/>
        </p:nvCxnSpPr>
        <p:spPr>
          <a:xfrm flipV="1">
            <a:off x="3675298" y="2187540"/>
            <a:ext cx="4028951" cy="2918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54236DB-E7C0-47CA-9B10-276A794B2712}"/>
              </a:ext>
            </a:extLst>
          </p:cNvPr>
          <p:cNvSpPr txBox="1"/>
          <p:nvPr/>
        </p:nvSpPr>
        <p:spPr>
          <a:xfrm>
            <a:off x="3909987" y="1818208"/>
            <a:ext cx="3655873" cy="369332"/>
          </a:xfrm>
          <a:prstGeom prst="rect">
            <a:avLst/>
          </a:prstGeom>
          <a:noFill/>
        </p:spPr>
        <p:txBody>
          <a:bodyPr wrap="none" rtlCol="0">
            <a:spAutoFit/>
          </a:bodyPr>
          <a:lstStyle/>
          <a:p>
            <a:r>
              <a:rPr lang="en-US" dirty="0"/>
              <a:t>Auto generates an email for approval</a:t>
            </a:r>
          </a:p>
        </p:txBody>
      </p:sp>
    </p:spTree>
    <p:extLst>
      <p:ext uri="{BB962C8B-B14F-4D97-AF65-F5344CB8AC3E}">
        <p14:creationId xmlns:p14="http://schemas.microsoft.com/office/powerpoint/2010/main" val="28815797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D2C63-D8A6-442A-8034-234B83BBD85F}"/>
              </a:ext>
            </a:extLst>
          </p:cNvPr>
          <p:cNvSpPr>
            <a:spLocks noGrp="1"/>
          </p:cNvSpPr>
          <p:nvPr>
            <p:ph type="title"/>
          </p:nvPr>
        </p:nvSpPr>
        <p:spPr/>
        <p:txBody>
          <a:bodyPr/>
          <a:lstStyle/>
          <a:p>
            <a:r>
              <a:rPr lang="en-US" dirty="0"/>
              <a:t>Takeaways</a:t>
            </a:r>
          </a:p>
        </p:txBody>
      </p:sp>
      <p:sp>
        <p:nvSpPr>
          <p:cNvPr id="3" name="Content Placeholder 2">
            <a:extLst>
              <a:ext uri="{FF2B5EF4-FFF2-40B4-BE49-F238E27FC236}">
                <a16:creationId xmlns:a16="http://schemas.microsoft.com/office/drawing/2014/main" id="{38E219A0-AF33-4455-BE33-9C02E2F99ACD}"/>
              </a:ext>
            </a:extLst>
          </p:cNvPr>
          <p:cNvSpPr>
            <a:spLocks noGrp="1"/>
          </p:cNvSpPr>
          <p:nvPr>
            <p:ph idx="1"/>
          </p:nvPr>
        </p:nvSpPr>
        <p:spPr/>
        <p:txBody>
          <a:bodyPr/>
          <a:lstStyle/>
          <a:p>
            <a:r>
              <a:rPr lang="en-US" dirty="0"/>
              <a:t>Automate repetitive tasks for the department. It saves everyone time to do more interesting work.</a:t>
            </a:r>
          </a:p>
          <a:p>
            <a:r>
              <a:rPr lang="en-US" dirty="0"/>
              <a:t>Source material is your friend. Take the time to understand how built in functions work. </a:t>
            </a:r>
          </a:p>
          <a:p>
            <a:r>
              <a:rPr lang="en-US" dirty="0"/>
              <a:t>Don’t be afraid to delete old code.</a:t>
            </a:r>
          </a:p>
          <a:p>
            <a:endParaRPr lang="en-US" dirty="0"/>
          </a:p>
        </p:txBody>
      </p:sp>
    </p:spTree>
    <p:extLst>
      <p:ext uri="{BB962C8B-B14F-4D97-AF65-F5344CB8AC3E}">
        <p14:creationId xmlns:p14="http://schemas.microsoft.com/office/powerpoint/2010/main" val="1318009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406F6-C152-4CF9-877F-8F20D51EA4EB}"/>
              </a:ext>
            </a:extLst>
          </p:cNvPr>
          <p:cNvSpPr>
            <a:spLocks noGrp="1"/>
          </p:cNvSpPr>
          <p:nvPr>
            <p:ph type="title"/>
          </p:nvPr>
        </p:nvSpPr>
        <p:spPr/>
        <p:txBody>
          <a:bodyPr/>
          <a:lstStyle/>
          <a:p>
            <a:r>
              <a:rPr lang="en-US" dirty="0"/>
              <a:t>Explain machine learning to Socrates</a:t>
            </a:r>
          </a:p>
        </p:txBody>
      </p:sp>
    </p:spTree>
    <p:extLst>
      <p:ext uri="{BB962C8B-B14F-4D97-AF65-F5344CB8AC3E}">
        <p14:creationId xmlns:p14="http://schemas.microsoft.com/office/powerpoint/2010/main" val="16447125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18D3106-BE83-4441-8F1A-2A2ADE884092}"/>
              </a:ext>
            </a:extLst>
          </p:cNvPr>
          <p:cNvSpPr>
            <a:spLocks noGrp="1"/>
          </p:cNvSpPr>
          <p:nvPr>
            <p:ph type="title"/>
          </p:nvPr>
        </p:nvSpPr>
        <p:spPr/>
        <p:txBody>
          <a:bodyPr/>
          <a:lstStyle/>
          <a:p>
            <a:r>
              <a:rPr lang="en-US" dirty="0"/>
              <a:t>Case Study III:</a:t>
            </a:r>
            <a:br>
              <a:rPr lang="en-US" dirty="0"/>
            </a:br>
            <a:r>
              <a:rPr lang="en-US" dirty="0"/>
              <a:t>Found in Translation</a:t>
            </a:r>
          </a:p>
        </p:txBody>
      </p:sp>
      <p:sp>
        <p:nvSpPr>
          <p:cNvPr id="8" name="Text Placeholder 7">
            <a:extLst>
              <a:ext uri="{FF2B5EF4-FFF2-40B4-BE49-F238E27FC236}">
                <a16:creationId xmlns:a16="http://schemas.microsoft.com/office/drawing/2014/main" id="{9A317AD4-0810-4527-AFF9-419946BDC9A4}"/>
              </a:ext>
            </a:extLst>
          </p:cNvPr>
          <p:cNvSpPr>
            <a:spLocks noGrp="1"/>
          </p:cNvSpPr>
          <p:nvPr>
            <p:ph type="body" idx="1"/>
          </p:nvPr>
        </p:nvSpPr>
        <p:spPr/>
        <p:txBody>
          <a:bodyPr/>
          <a:lstStyle/>
          <a:p>
            <a:r>
              <a:rPr lang="en-US" dirty="0"/>
              <a:t>Domain-Specific Languages for Simple, Composable Systems</a:t>
            </a:r>
          </a:p>
        </p:txBody>
      </p:sp>
    </p:spTree>
    <p:extLst>
      <p:ext uri="{BB962C8B-B14F-4D97-AF65-F5344CB8AC3E}">
        <p14:creationId xmlns:p14="http://schemas.microsoft.com/office/powerpoint/2010/main" val="29130186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34652-9D60-4690-8379-B29468F2488A}"/>
              </a:ext>
            </a:extLst>
          </p:cNvPr>
          <p:cNvSpPr>
            <a:spLocks noGrp="1"/>
          </p:cNvSpPr>
          <p:nvPr>
            <p:ph type="title"/>
          </p:nvPr>
        </p:nvSpPr>
        <p:spPr/>
        <p:txBody>
          <a:bodyPr/>
          <a:lstStyle/>
          <a:p>
            <a:r>
              <a:rPr lang="en-US" dirty="0"/>
              <a:t>A recurring problem</a:t>
            </a:r>
          </a:p>
        </p:txBody>
      </p:sp>
      <p:sp>
        <p:nvSpPr>
          <p:cNvPr id="3" name="Content Placeholder 2">
            <a:extLst>
              <a:ext uri="{FF2B5EF4-FFF2-40B4-BE49-F238E27FC236}">
                <a16:creationId xmlns:a16="http://schemas.microsoft.com/office/drawing/2014/main" id="{F258E8A9-A2A2-401D-B10B-0C3CB9C2E313}"/>
              </a:ext>
            </a:extLst>
          </p:cNvPr>
          <p:cNvSpPr>
            <a:spLocks noGrp="1"/>
          </p:cNvSpPr>
          <p:nvPr>
            <p:ph idx="1"/>
          </p:nvPr>
        </p:nvSpPr>
        <p:spPr/>
        <p:txBody>
          <a:bodyPr/>
          <a:lstStyle/>
          <a:p>
            <a:r>
              <a:rPr lang="en-US" dirty="0"/>
              <a:t>We have experts in some topic or “domain” whose jobs can be made easier with software</a:t>
            </a:r>
          </a:p>
          <a:p>
            <a:r>
              <a:rPr lang="en-US" dirty="0"/>
              <a:t>So we build the software</a:t>
            </a:r>
          </a:p>
          <a:p>
            <a:r>
              <a:rPr lang="en-US" dirty="0"/>
              <a:t>They love it!</a:t>
            </a:r>
          </a:p>
          <a:p>
            <a:r>
              <a:rPr lang="en-US" dirty="0"/>
              <a:t>And then: “well, in situation X, model A doesn’t really apply… unless condition Y”</a:t>
            </a:r>
          </a:p>
          <a:p>
            <a:r>
              <a:rPr lang="en-US" dirty="0"/>
              <a:t>“Can you add an option for that?”</a:t>
            </a:r>
          </a:p>
          <a:p>
            <a:r>
              <a:rPr lang="en-US" dirty="0"/>
              <a:t>So we do</a:t>
            </a:r>
          </a:p>
          <a:p>
            <a:endParaRPr lang="en-US" dirty="0"/>
          </a:p>
        </p:txBody>
      </p:sp>
    </p:spTree>
    <p:extLst>
      <p:ext uri="{BB962C8B-B14F-4D97-AF65-F5344CB8AC3E}">
        <p14:creationId xmlns:p14="http://schemas.microsoft.com/office/powerpoint/2010/main" val="31745872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22BFC5-018E-4874-BB25-8197B11A5EBD}"/>
              </a:ext>
            </a:extLst>
          </p:cNvPr>
          <p:cNvSpPr>
            <a:spLocks noGrp="1"/>
          </p:cNvSpPr>
          <p:nvPr>
            <p:ph type="title"/>
          </p:nvPr>
        </p:nvSpPr>
        <p:spPr/>
        <p:txBody>
          <a:bodyPr/>
          <a:lstStyle/>
          <a:p>
            <a:r>
              <a:rPr lang="en-US" dirty="0"/>
              <a:t>The lifecycle of “configurable” systems</a:t>
            </a:r>
          </a:p>
        </p:txBody>
      </p:sp>
      <p:sp>
        <p:nvSpPr>
          <p:cNvPr id="5" name="Text Placeholder 4">
            <a:extLst>
              <a:ext uri="{FF2B5EF4-FFF2-40B4-BE49-F238E27FC236}">
                <a16:creationId xmlns:a16="http://schemas.microsoft.com/office/drawing/2014/main" id="{40658B97-560D-4126-B70B-D57D2B6E5FE5}"/>
              </a:ext>
            </a:extLst>
          </p:cNvPr>
          <p:cNvSpPr>
            <a:spLocks noGrp="1"/>
          </p:cNvSpPr>
          <p:nvPr>
            <p:ph type="body" idx="1"/>
          </p:nvPr>
        </p:nvSpPr>
        <p:spPr/>
        <p:txBody>
          <a:bodyPr>
            <a:normAutofit lnSpcReduction="10000"/>
          </a:bodyPr>
          <a:lstStyle/>
          <a:p>
            <a:r>
              <a:rPr lang="en-US" dirty="0"/>
              <a:t>New, “elegant” system</a:t>
            </a:r>
          </a:p>
          <a:p>
            <a:r>
              <a:rPr lang="en-US" dirty="0"/>
              <a:t>“We don’t need all that cruft…”</a:t>
            </a:r>
          </a:p>
        </p:txBody>
      </p:sp>
      <p:pic>
        <p:nvPicPr>
          <p:cNvPr id="12" name="Content Placeholder 11">
            <a:extLst>
              <a:ext uri="{FF2B5EF4-FFF2-40B4-BE49-F238E27FC236}">
                <a16:creationId xmlns:a16="http://schemas.microsoft.com/office/drawing/2014/main" id="{FD531AD8-B986-43E8-8A49-FB6C66C999FA}"/>
              </a:ext>
            </a:extLst>
          </p:cNvPr>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839788" y="3048251"/>
            <a:ext cx="5157787" cy="2598235"/>
          </a:xfrm>
        </p:spPr>
      </p:pic>
      <p:sp>
        <p:nvSpPr>
          <p:cNvPr id="7" name="Text Placeholder 6">
            <a:extLst>
              <a:ext uri="{FF2B5EF4-FFF2-40B4-BE49-F238E27FC236}">
                <a16:creationId xmlns:a16="http://schemas.microsoft.com/office/drawing/2014/main" id="{BD8E5932-8CD9-4A38-A413-6FE45705E62B}"/>
              </a:ext>
            </a:extLst>
          </p:cNvPr>
          <p:cNvSpPr>
            <a:spLocks noGrp="1"/>
          </p:cNvSpPr>
          <p:nvPr>
            <p:ph type="body" sz="quarter" idx="3"/>
          </p:nvPr>
        </p:nvSpPr>
        <p:spPr/>
        <p:txBody>
          <a:bodyPr>
            <a:normAutofit lnSpcReduction="10000"/>
          </a:bodyPr>
          <a:lstStyle/>
          <a:p>
            <a:r>
              <a:rPr lang="en-US" dirty="0"/>
              <a:t>Mature, “flexible” system</a:t>
            </a:r>
          </a:p>
          <a:p>
            <a:r>
              <a:rPr lang="en-US" dirty="0"/>
              <a:t>“Can you add an option for that?”</a:t>
            </a:r>
          </a:p>
        </p:txBody>
      </p:sp>
      <p:pic>
        <p:nvPicPr>
          <p:cNvPr id="10" name="Content Placeholder 9">
            <a:extLst>
              <a:ext uri="{FF2B5EF4-FFF2-40B4-BE49-F238E27FC236}">
                <a16:creationId xmlns:a16="http://schemas.microsoft.com/office/drawing/2014/main" id="{412D3FC6-D619-4305-BFD0-F4F85E298179}"/>
              </a:ext>
            </a:extLst>
          </p:cNvPr>
          <p:cNvPicPr>
            <a:picLocks noGrp="1" noChangeAspect="1"/>
          </p:cNvPicPr>
          <p:nvPr>
            <p:ph sz="quarter" idx="4"/>
          </p:nvPr>
        </p:nvPicPr>
        <p:blipFill>
          <a:blip r:embed="rId3">
            <a:extLst>
              <a:ext uri="{28A0092B-C50C-407E-A947-70E740481C1C}">
                <a14:useLocalDpi xmlns:a14="http://schemas.microsoft.com/office/drawing/2010/main"/>
              </a:ext>
            </a:extLst>
          </a:blip>
          <a:stretch>
            <a:fillRect/>
          </a:stretch>
        </p:blipFill>
        <p:spPr>
          <a:xfrm>
            <a:off x="6172200" y="2627198"/>
            <a:ext cx="5183188" cy="3440341"/>
          </a:xfrm>
        </p:spPr>
      </p:pic>
      <p:graphicFrame>
        <p:nvGraphicFramePr>
          <p:cNvPr id="14" name="Diagram 13">
            <a:extLst>
              <a:ext uri="{FF2B5EF4-FFF2-40B4-BE49-F238E27FC236}">
                <a16:creationId xmlns:a16="http://schemas.microsoft.com/office/drawing/2014/main" id="{8706A096-3802-47E3-B2D5-16269AED31DF}"/>
              </a:ext>
            </a:extLst>
          </p:cNvPr>
          <p:cNvGraphicFramePr/>
          <p:nvPr/>
        </p:nvGraphicFramePr>
        <p:xfrm>
          <a:off x="2108200" y="2093119"/>
          <a:ext cx="7778750" cy="48698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148806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EAC7-7C8D-4CC3-B715-E920D38454DA}"/>
              </a:ext>
            </a:extLst>
          </p:cNvPr>
          <p:cNvSpPr>
            <a:spLocks noGrp="1"/>
          </p:cNvSpPr>
          <p:nvPr>
            <p:ph type="title"/>
          </p:nvPr>
        </p:nvSpPr>
        <p:spPr/>
        <p:txBody>
          <a:bodyPr/>
          <a:lstStyle/>
          <a:p>
            <a:r>
              <a:rPr lang="en-US" dirty="0"/>
              <a:t>Simple &gt; Complex</a:t>
            </a:r>
          </a:p>
        </p:txBody>
      </p:sp>
      <p:sp>
        <p:nvSpPr>
          <p:cNvPr id="3" name="Text Placeholder 2">
            <a:extLst>
              <a:ext uri="{FF2B5EF4-FFF2-40B4-BE49-F238E27FC236}">
                <a16:creationId xmlns:a16="http://schemas.microsoft.com/office/drawing/2014/main" id="{26F9D10F-3866-4684-B820-BD99DD1B077B}"/>
              </a:ext>
            </a:extLst>
          </p:cNvPr>
          <p:cNvSpPr>
            <a:spLocks noGrp="1"/>
          </p:cNvSpPr>
          <p:nvPr>
            <p:ph type="body" idx="1"/>
          </p:nvPr>
        </p:nvSpPr>
        <p:spPr/>
        <p:txBody>
          <a:bodyPr/>
          <a:lstStyle/>
          <a:p>
            <a:r>
              <a:rPr lang="en-US" b="0" dirty="0"/>
              <a:t>Simple</a:t>
            </a:r>
          </a:p>
        </p:txBody>
      </p:sp>
      <p:sp>
        <p:nvSpPr>
          <p:cNvPr id="5" name="Text Placeholder 4">
            <a:extLst>
              <a:ext uri="{FF2B5EF4-FFF2-40B4-BE49-F238E27FC236}">
                <a16:creationId xmlns:a16="http://schemas.microsoft.com/office/drawing/2014/main" id="{9F284DEA-F025-45A2-831E-449754DE9234}"/>
              </a:ext>
            </a:extLst>
          </p:cNvPr>
          <p:cNvSpPr>
            <a:spLocks noGrp="1"/>
          </p:cNvSpPr>
          <p:nvPr>
            <p:ph type="body" sz="quarter" idx="3"/>
          </p:nvPr>
        </p:nvSpPr>
        <p:spPr/>
        <p:txBody>
          <a:bodyPr/>
          <a:lstStyle/>
          <a:p>
            <a:r>
              <a:rPr lang="en-US" b="0" dirty="0"/>
              <a:t>Complex</a:t>
            </a:r>
          </a:p>
        </p:txBody>
      </p:sp>
      <p:pic>
        <p:nvPicPr>
          <p:cNvPr id="20" name="Content Placeholder 9">
            <a:extLst>
              <a:ext uri="{FF2B5EF4-FFF2-40B4-BE49-F238E27FC236}">
                <a16:creationId xmlns:a16="http://schemas.microsoft.com/office/drawing/2014/main" id="{C08CA311-2A66-46DA-8098-6B312500913F}"/>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839788" y="2638852"/>
            <a:ext cx="5157787" cy="3417033"/>
          </a:xfrm>
        </p:spPr>
      </p:pic>
      <p:pic>
        <p:nvPicPr>
          <p:cNvPr id="22" name="Content Placeholder 7">
            <a:extLst>
              <a:ext uri="{FF2B5EF4-FFF2-40B4-BE49-F238E27FC236}">
                <a16:creationId xmlns:a16="http://schemas.microsoft.com/office/drawing/2014/main" id="{858CC545-E3B0-4E22-90D7-EA320E67AC96}"/>
              </a:ext>
            </a:extLst>
          </p:cNvPr>
          <p:cNvPicPr>
            <a:picLocks noGrp="1" noChangeAspect="1"/>
          </p:cNvPicPr>
          <p:nvPr>
            <p:ph sz="quarter" idx="4"/>
          </p:nvPr>
        </p:nvPicPr>
        <p:blipFill>
          <a:blip r:embed="rId3" cstate="screen">
            <a:extLst>
              <a:ext uri="{28A0092B-C50C-407E-A947-70E740481C1C}">
                <a14:useLocalDpi xmlns:a14="http://schemas.microsoft.com/office/drawing/2010/main"/>
              </a:ext>
            </a:extLst>
          </a:blip>
          <a:stretch>
            <a:fillRect/>
          </a:stretch>
        </p:blipFill>
        <p:spPr>
          <a:xfrm>
            <a:off x="7587549" y="2505075"/>
            <a:ext cx="2352490" cy="3684588"/>
          </a:xfrm>
          <a:prstGeom prst="rect">
            <a:avLst/>
          </a:prstGeom>
        </p:spPr>
      </p:pic>
      <p:sp>
        <p:nvSpPr>
          <p:cNvPr id="11" name="TextBox 10">
            <a:extLst>
              <a:ext uri="{FF2B5EF4-FFF2-40B4-BE49-F238E27FC236}">
                <a16:creationId xmlns:a16="http://schemas.microsoft.com/office/drawing/2014/main" id="{5D715562-56E4-4186-AE59-0281C8EA08DE}"/>
              </a:ext>
            </a:extLst>
          </p:cNvPr>
          <p:cNvSpPr txBox="1"/>
          <p:nvPr/>
        </p:nvSpPr>
        <p:spPr>
          <a:xfrm>
            <a:off x="2698003" y="2551837"/>
            <a:ext cx="6204857" cy="1754326"/>
          </a:xfrm>
          <a:prstGeom prst="rect">
            <a:avLst/>
          </a:prstGeom>
          <a:solidFill>
            <a:schemeClr val="accent2"/>
          </a:solidFill>
        </p:spPr>
        <p:txBody>
          <a:bodyPr wrap="square" rtlCol="0">
            <a:spAutoFit/>
          </a:bodyPr>
          <a:lstStyle/>
          <a:p>
            <a:r>
              <a:rPr lang="en-US" i="1" dirty="0"/>
              <a:t>“There are two ways of constructing a software design: One way is to make it so simple that there are </a:t>
            </a:r>
            <a:r>
              <a:rPr lang="en-US" dirty="0"/>
              <a:t>obviously</a:t>
            </a:r>
            <a:r>
              <a:rPr lang="en-US" i="1" dirty="0"/>
              <a:t> no deficiencies, and the other way is to make it so complicated that there are no </a:t>
            </a:r>
            <a:r>
              <a:rPr lang="en-US" dirty="0"/>
              <a:t>obvious</a:t>
            </a:r>
            <a:r>
              <a:rPr lang="en-US" i="1" dirty="0"/>
              <a:t> deficiencies. The first method is far more difficult.”</a:t>
            </a:r>
          </a:p>
          <a:p>
            <a:endParaRPr lang="en-US" i="1" dirty="0"/>
          </a:p>
          <a:p>
            <a:r>
              <a:rPr lang="en-US" i="1" dirty="0"/>
              <a:t>–C.A.R. Hoare</a:t>
            </a:r>
            <a:r>
              <a:rPr lang="en-US" dirty="0"/>
              <a:t>,</a:t>
            </a:r>
            <a:r>
              <a:rPr lang="en-US" i="1" dirty="0"/>
              <a:t> </a:t>
            </a:r>
            <a:r>
              <a:rPr lang="en-US" dirty="0"/>
              <a:t>1980 Turing Award lecture</a:t>
            </a:r>
            <a:endParaRPr lang="en-US" i="1" dirty="0"/>
          </a:p>
        </p:txBody>
      </p:sp>
    </p:spTree>
    <p:extLst>
      <p:ext uri="{BB962C8B-B14F-4D97-AF65-F5344CB8AC3E}">
        <p14:creationId xmlns:p14="http://schemas.microsoft.com/office/powerpoint/2010/main" val="315476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A57A1-ECDE-4381-8DF1-26367D8CABC1}"/>
              </a:ext>
            </a:extLst>
          </p:cNvPr>
          <p:cNvSpPr>
            <a:spLocks noGrp="1"/>
          </p:cNvSpPr>
          <p:nvPr>
            <p:ph type="title"/>
          </p:nvPr>
        </p:nvSpPr>
        <p:spPr/>
        <p:txBody>
          <a:bodyPr/>
          <a:lstStyle/>
          <a:p>
            <a:r>
              <a:rPr lang="en-US" dirty="0"/>
              <a:t>Composable &gt; Monolithic</a:t>
            </a:r>
          </a:p>
        </p:txBody>
      </p:sp>
      <p:sp>
        <p:nvSpPr>
          <p:cNvPr id="10" name="Text Placeholder 9">
            <a:extLst>
              <a:ext uri="{FF2B5EF4-FFF2-40B4-BE49-F238E27FC236}">
                <a16:creationId xmlns:a16="http://schemas.microsoft.com/office/drawing/2014/main" id="{E5A01C3C-CFD3-4F7F-B53C-CA14B7459B6F}"/>
              </a:ext>
            </a:extLst>
          </p:cNvPr>
          <p:cNvSpPr>
            <a:spLocks noGrp="1"/>
          </p:cNvSpPr>
          <p:nvPr>
            <p:ph type="body" idx="1"/>
          </p:nvPr>
        </p:nvSpPr>
        <p:spPr/>
        <p:txBody>
          <a:bodyPr/>
          <a:lstStyle/>
          <a:p>
            <a:r>
              <a:rPr lang="en-US" b="0" dirty="0"/>
              <a:t>Composable</a:t>
            </a:r>
          </a:p>
        </p:txBody>
      </p:sp>
      <p:sp>
        <p:nvSpPr>
          <p:cNvPr id="11" name="Text Placeholder 10">
            <a:extLst>
              <a:ext uri="{FF2B5EF4-FFF2-40B4-BE49-F238E27FC236}">
                <a16:creationId xmlns:a16="http://schemas.microsoft.com/office/drawing/2014/main" id="{0D062DDC-CD3A-439C-91C6-085181EDA4DB}"/>
              </a:ext>
            </a:extLst>
          </p:cNvPr>
          <p:cNvSpPr>
            <a:spLocks noGrp="1"/>
          </p:cNvSpPr>
          <p:nvPr>
            <p:ph type="body" sz="quarter" idx="3"/>
          </p:nvPr>
        </p:nvSpPr>
        <p:spPr/>
        <p:txBody>
          <a:bodyPr/>
          <a:lstStyle/>
          <a:p>
            <a:r>
              <a:rPr lang="en-US" b="0" dirty="0"/>
              <a:t>Not composable (“monolithic”)</a:t>
            </a:r>
          </a:p>
        </p:txBody>
      </p:sp>
      <p:pic>
        <p:nvPicPr>
          <p:cNvPr id="12" name="Content Placeholder 8">
            <a:extLst>
              <a:ext uri="{FF2B5EF4-FFF2-40B4-BE49-F238E27FC236}">
                <a16:creationId xmlns:a16="http://schemas.microsoft.com/office/drawing/2014/main" id="{ED85C23B-D616-4BE9-BBDE-37F14D9B3173}"/>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839788" y="2614675"/>
            <a:ext cx="5157787" cy="3465388"/>
          </a:xfrm>
        </p:spPr>
      </p:pic>
      <p:pic>
        <p:nvPicPr>
          <p:cNvPr id="13" name="Content Placeholder 6">
            <a:extLst>
              <a:ext uri="{FF2B5EF4-FFF2-40B4-BE49-F238E27FC236}">
                <a16:creationId xmlns:a16="http://schemas.microsoft.com/office/drawing/2014/main" id="{D46F9ADB-8E01-458C-9623-510F0B0D6C87}"/>
              </a:ext>
            </a:extLst>
          </p:cNvPr>
          <p:cNvPicPr>
            <a:picLocks noGrp="1" noChangeAspect="1"/>
          </p:cNvPicPr>
          <p:nvPr>
            <p:ph sz="quarter" idx="4"/>
          </p:nvPr>
        </p:nvPicPr>
        <p:blipFill>
          <a:blip r:embed="rId3">
            <a:extLst>
              <a:ext uri="{28A0092B-C50C-407E-A947-70E740481C1C}">
                <a14:useLocalDpi xmlns:a14="http://schemas.microsoft.com/office/drawing/2010/main"/>
              </a:ext>
            </a:extLst>
          </a:blip>
          <a:stretch>
            <a:fillRect/>
          </a:stretch>
        </p:blipFill>
        <p:spPr>
          <a:xfrm>
            <a:off x="6477794" y="2523141"/>
            <a:ext cx="4572000" cy="3648456"/>
          </a:xfrm>
          <a:prstGeom prst="rect">
            <a:avLst/>
          </a:prstGeom>
        </p:spPr>
      </p:pic>
    </p:spTree>
    <p:extLst>
      <p:ext uri="{BB962C8B-B14F-4D97-AF65-F5344CB8AC3E}">
        <p14:creationId xmlns:p14="http://schemas.microsoft.com/office/powerpoint/2010/main" val="21726917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E549C3-F114-4C2E-9D86-2D8DF76D706C}"/>
              </a:ext>
            </a:extLst>
          </p:cNvPr>
          <p:cNvSpPr>
            <a:spLocks noGrp="1"/>
          </p:cNvSpPr>
          <p:nvPr>
            <p:ph type="title"/>
          </p:nvPr>
        </p:nvSpPr>
        <p:spPr/>
        <p:txBody>
          <a:bodyPr/>
          <a:lstStyle/>
          <a:p>
            <a:r>
              <a:rPr lang="en-US" dirty="0"/>
              <a:t>Notation Is A Technology</a:t>
            </a:r>
          </a:p>
        </p:txBody>
      </p:sp>
      <p:sp>
        <p:nvSpPr>
          <p:cNvPr id="9" name="Content Placeholder 8">
            <a:extLst>
              <a:ext uri="{FF2B5EF4-FFF2-40B4-BE49-F238E27FC236}">
                <a16:creationId xmlns:a16="http://schemas.microsoft.com/office/drawing/2014/main" id="{C1B9149F-9AD8-4202-961F-1B50B338BACA}"/>
              </a:ext>
            </a:extLst>
          </p:cNvPr>
          <p:cNvSpPr>
            <a:spLocks noGrp="1"/>
          </p:cNvSpPr>
          <p:nvPr>
            <p:ph sz="half" idx="1"/>
          </p:nvPr>
        </p:nvSpPr>
        <p:spPr/>
        <p:txBody>
          <a:bodyPr/>
          <a:lstStyle/>
          <a:p>
            <a:pPr marL="0" indent="0">
              <a:buNone/>
            </a:pPr>
            <a:r>
              <a:rPr lang="en-US" dirty="0"/>
              <a:t>  MMXVII</a:t>
            </a:r>
          </a:p>
          <a:p>
            <a:pPr>
              <a:buFontTx/>
              <a:buChar char="-"/>
            </a:pPr>
            <a:r>
              <a:rPr lang="en-US" dirty="0"/>
              <a:t>MCMLXXXVIII</a:t>
            </a:r>
          </a:p>
          <a:p>
            <a:pPr marL="0" indent="0">
              <a:buNone/>
            </a:pPr>
            <a:r>
              <a:rPr lang="en-US" dirty="0"/>
              <a:t>= ???</a:t>
            </a:r>
          </a:p>
        </p:txBody>
      </p:sp>
      <p:sp>
        <p:nvSpPr>
          <p:cNvPr id="10" name="Content Placeholder 9">
            <a:extLst>
              <a:ext uri="{FF2B5EF4-FFF2-40B4-BE49-F238E27FC236}">
                <a16:creationId xmlns:a16="http://schemas.microsoft.com/office/drawing/2014/main" id="{EB639D2E-8EF1-40E2-94C9-566814AD1EB7}"/>
              </a:ext>
            </a:extLst>
          </p:cNvPr>
          <p:cNvSpPr>
            <a:spLocks noGrp="1"/>
          </p:cNvSpPr>
          <p:nvPr>
            <p:ph sz="half" idx="2"/>
          </p:nvPr>
        </p:nvSpPr>
        <p:spPr/>
        <p:txBody>
          <a:bodyPr/>
          <a:lstStyle/>
          <a:p>
            <a:pPr marL="0" indent="0">
              <a:buNone/>
            </a:pPr>
            <a:r>
              <a:rPr lang="en-US" dirty="0"/>
              <a:t>  2017</a:t>
            </a:r>
          </a:p>
          <a:p>
            <a:pPr>
              <a:buFontTx/>
              <a:buChar char="-"/>
            </a:pPr>
            <a:r>
              <a:rPr lang="en-US" dirty="0"/>
              <a:t>1988</a:t>
            </a:r>
          </a:p>
          <a:p>
            <a:pPr marL="0" indent="0">
              <a:buNone/>
            </a:pPr>
            <a:r>
              <a:rPr lang="en-US" dirty="0"/>
              <a:t>= ???</a:t>
            </a:r>
          </a:p>
        </p:txBody>
      </p:sp>
    </p:spTree>
    <p:extLst>
      <p:ext uri="{BB962C8B-B14F-4D97-AF65-F5344CB8AC3E}">
        <p14:creationId xmlns:p14="http://schemas.microsoft.com/office/powerpoint/2010/main" val="38764016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E549C3-F114-4C2E-9D86-2D8DF76D706C}"/>
              </a:ext>
            </a:extLst>
          </p:cNvPr>
          <p:cNvSpPr>
            <a:spLocks noGrp="1"/>
          </p:cNvSpPr>
          <p:nvPr>
            <p:ph type="title"/>
          </p:nvPr>
        </p:nvSpPr>
        <p:spPr/>
        <p:txBody>
          <a:bodyPr/>
          <a:lstStyle/>
          <a:p>
            <a:r>
              <a:rPr lang="en-US" dirty="0"/>
              <a:t>Notation Is A Technology</a:t>
            </a:r>
          </a:p>
        </p:txBody>
      </p:sp>
      <p:sp>
        <p:nvSpPr>
          <p:cNvPr id="9" name="Content Placeholder 8">
            <a:extLst>
              <a:ext uri="{FF2B5EF4-FFF2-40B4-BE49-F238E27FC236}">
                <a16:creationId xmlns:a16="http://schemas.microsoft.com/office/drawing/2014/main" id="{C1B9149F-9AD8-4202-961F-1B50B338BACA}"/>
              </a:ext>
            </a:extLst>
          </p:cNvPr>
          <p:cNvSpPr>
            <a:spLocks noGrp="1"/>
          </p:cNvSpPr>
          <p:nvPr>
            <p:ph sz="half" idx="1"/>
          </p:nvPr>
        </p:nvSpPr>
        <p:spPr/>
        <p:txBody>
          <a:bodyPr/>
          <a:lstStyle/>
          <a:p>
            <a:pPr marL="0" indent="0">
              <a:buNone/>
            </a:pPr>
            <a:r>
              <a:rPr lang="en-US" dirty="0"/>
              <a:t>  MMXVII</a:t>
            </a:r>
          </a:p>
          <a:p>
            <a:pPr>
              <a:buFontTx/>
              <a:buChar char="-"/>
            </a:pPr>
            <a:r>
              <a:rPr lang="en-US" dirty="0"/>
              <a:t>M</a:t>
            </a:r>
            <a:r>
              <a:rPr lang="en-US" dirty="0">
                <a:solidFill>
                  <a:srgbClr val="FF0000"/>
                </a:solidFill>
              </a:rPr>
              <a:t>CCCCCCCCC</a:t>
            </a:r>
            <a:r>
              <a:rPr lang="en-US" dirty="0"/>
              <a:t>LXXXVIII</a:t>
            </a:r>
          </a:p>
          <a:p>
            <a:pPr marL="0" indent="0">
              <a:buNone/>
            </a:pPr>
            <a:r>
              <a:rPr lang="en-US" dirty="0"/>
              <a:t>= ???</a:t>
            </a:r>
          </a:p>
        </p:txBody>
      </p:sp>
      <p:sp>
        <p:nvSpPr>
          <p:cNvPr id="10" name="Content Placeholder 9">
            <a:extLst>
              <a:ext uri="{FF2B5EF4-FFF2-40B4-BE49-F238E27FC236}">
                <a16:creationId xmlns:a16="http://schemas.microsoft.com/office/drawing/2014/main" id="{EB639D2E-8EF1-40E2-94C9-566814AD1EB7}"/>
              </a:ext>
            </a:extLst>
          </p:cNvPr>
          <p:cNvSpPr>
            <a:spLocks noGrp="1"/>
          </p:cNvSpPr>
          <p:nvPr>
            <p:ph sz="half" idx="2"/>
          </p:nvPr>
        </p:nvSpPr>
        <p:spPr/>
        <p:txBody>
          <a:bodyPr/>
          <a:lstStyle/>
          <a:p>
            <a:pPr marL="0" indent="0">
              <a:buNone/>
            </a:pPr>
            <a:r>
              <a:rPr lang="en-US" dirty="0"/>
              <a:t>  2017</a:t>
            </a:r>
          </a:p>
          <a:p>
            <a:pPr>
              <a:buFontTx/>
              <a:buChar char="-"/>
            </a:pPr>
            <a:r>
              <a:rPr lang="en-US" dirty="0"/>
              <a:t>1988</a:t>
            </a:r>
          </a:p>
          <a:p>
            <a:pPr marL="0" indent="0">
              <a:buNone/>
            </a:pPr>
            <a:r>
              <a:rPr lang="en-US" dirty="0"/>
              <a:t>= ???</a:t>
            </a:r>
          </a:p>
        </p:txBody>
      </p:sp>
      <p:cxnSp>
        <p:nvCxnSpPr>
          <p:cNvPr id="21" name="Straight Connector 20">
            <a:extLst>
              <a:ext uri="{FF2B5EF4-FFF2-40B4-BE49-F238E27FC236}">
                <a16:creationId xmlns:a16="http://schemas.microsoft.com/office/drawing/2014/main" id="{D47C7347-7D23-42AE-B297-DA7164E98DF4}"/>
              </a:ext>
            </a:extLst>
          </p:cNvPr>
          <p:cNvCxnSpPr/>
          <p:nvPr/>
        </p:nvCxnSpPr>
        <p:spPr>
          <a:xfrm flipV="1">
            <a:off x="1086522" y="1825625"/>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D3ABB1C-5361-4397-BA55-D8CBA1A4C55C}"/>
              </a:ext>
            </a:extLst>
          </p:cNvPr>
          <p:cNvCxnSpPr/>
          <p:nvPr/>
        </p:nvCxnSpPr>
        <p:spPr>
          <a:xfrm flipV="1">
            <a:off x="1092797" y="2312894"/>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A0CA9C-4D9A-4BC9-BD6F-E0D24D4EA88F}"/>
              </a:ext>
            </a:extLst>
          </p:cNvPr>
          <p:cNvCxnSpPr/>
          <p:nvPr/>
        </p:nvCxnSpPr>
        <p:spPr>
          <a:xfrm flipV="1">
            <a:off x="1755289" y="1798264"/>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105A9F4-ADA0-4916-A2F0-9AF8871244A5}"/>
              </a:ext>
            </a:extLst>
          </p:cNvPr>
          <p:cNvCxnSpPr/>
          <p:nvPr/>
        </p:nvCxnSpPr>
        <p:spPr>
          <a:xfrm flipV="1">
            <a:off x="1966856" y="1798264"/>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F5CE70C-80C2-465E-A341-2803D1370AF0}"/>
              </a:ext>
            </a:extLst>
          </p:cNvPr>
          <p:cNvCxnSpPr/>
          <p:nvPr/>
        </p:nvCxnSpPr>
        <p:spPr>
          <a:xfrm flipV="1">
            <a:off x="2133599" y="1798264"/>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A7FD40F-8199-4987-9FC9-55EB3B2952A2}"/>
              </a:ext>
            </a:extLst>
          </p:cNvPr>
          <p:cNvCxnSpPr/>
          <p:nvPr/>
        </p:nvCxnSpPr>
        <p:spPr>
          <a:xfrm flipV="1">
            <a:off x="2300342" y="1798264"/>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0A5CFFE-D49C-434E-BF78-1227A2A68A0B}"/>
              </a:ext>
            </a:extLst>
          </p:cNvPr>
          <p:cNvCxnSpPr/>
          <p:nvPr/>
        </p:nvCxnSpPr>
        <p:spPr>
          <a:xfrm flipV="1">
            <a:off x="4401670" y="2312894"/>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787998A-77DD-40CB-8BCA-1BACD5A6747B}"/>
              </a:ext>
            </a:extLst>
          </p:cNvPr>
          <p:cNvCxnSpPr/>
          <p:nvPr/>
        </p:nvCxnSpPr>
        <p:spPr>
          <a:xfrm flipV="1">
            <a:off x="4644614" y="2268929"/>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A301976-1A4A-4883-ADE9-19C35F42CBAF}"/>
              </a:ext>
            </a:extLst>
          </p:cNvPr>
          <p:cNvCxnSpPr/>
          <p:nvPr/>
        </p:nvCxnSpPr>
        <p:spPr>
          <a:xfrm flipV="1">
            <a:off x="4811357" y="2290912"/>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01A1E2B-A2A2-45BC-A837-5BA99BAE18EC}"/>
              </a:ext>
            </a:extLst>
          </p:cNvPr>
          <p:cNvCxnSpPr/>
          <p:nvPr/>
        </p:nvCxnSpPr>
        <p:spPr>
          <a:xfrm flipV="1">
            <a:off x="4963757" y="2312894"/>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42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E549C3-F114-4C2E-9D86-2D8DF76D706C}"/>
              </a:ext>
            </a:extLst>
          </p:cNvPr>
          <p:cNvSpPr>
            <a:spLocks noGrp="1"/>
          </p:cNvSpPr>
          <p:nvPr>
            <p:ph type="title"/>
          </p:nvPr>
        </p:nvSpPr>
        <p:spPr/>
        <p:txBody>
          <a:bodyPr/>
          <a:lstStyle/>
          <a:p>
            <a:r>
              <a:rPr lang="en-US" dirty="0"/>
              <a:t>Notation Is A Technology</a:t>
            </a:r>
          </a:p>
        </p:txBody>
      </p:sp>
      <p:sp>
        <p:nvSpPr>
          <p:cNvPr id="9" name="Content Placeholder 8">
            <a:extLst>
              <a:ext uri="{FF2B5EF4-FFF2-40B4-BE49-F238E27FC236}">
                <a16:creationId xmlns:a16="http://schemas.microsoft.com/office/drawing/2014/main" id="{C1B9149F-9AD8-4202-961F-1B50B338BACA}"/>
              </a:ext>
            </a:extLst>
          </p:cNvPr>
          <p:cNvSpPr>
            <a:spLocks noGrp="1"/>
          </p:cNvSpPr>
          <p:nvPr>
            <p:ph sz="half" idx="1"/>
          </p:nvPr>
        </p:nvSpPr>
        <p:spPr/>
        <p:txBody>
          <a:bodyPr/>
          <a:lstStyle/>
          <a:p>
            <a:pPr marL="0" indent="0">
              <a:buNone/>
            </a:pPr>
            <a:r>
              <a:rPr lang="en-US" dirty="0"/>
              <a:t>  M</a:t>
            </a:r>
          </a:p>
          <a:p>
            <a:pPr>
              <a:buFontTx/>
              <a:buChar char="-"/>
            </a:pPr>
            <a:r>
              <a:rPr lang="en-US" dirty="0"/>
              <a:t>CCCCCCCCCLXXI</a:t>
            </a:r>
          </a:p>
          <a:p>
            <a:pPr marL="0" indent="0">
              <a:buNone/>
            </a:pPr>
            <a:r>
              <a:rPr lang="en-US" dirty="0"/>
              <a:t>= ???</a:t>
            </a:r>
          </a:p>
        </p:txBody>
      </p:sp>
      <p:sp>
        <p:nvSpPr>
          <p:cNvPr id="10" name="Content Placeholder 9">
            <a:extLst>
              <a:ext uri="{FF2B5EF4-FFF2-40B4-BE49-F238E27FC236}">
                <a16:creationId xmlns:a16="http://schemas.microsoft.com/office/drawing/2014/main" id="{EB639D2E-8EF1-40E2-94C9-566814AD1EB7}"/>
              </a:ext>
            </a:extLst>
          </p:cNvPr>
          <p:cNvSpPr>
            <a:spLocks noGrp="1"/>
          </p:cNvSpPr>
          <p:nvPr>
            <p:ph sz="half" idx="2"/>
          </p:nvPr>
        </p:nvSpPr>
        <p:spPr/>
        <p:txBody>
          <a:bodyPr/>
          <a:lstStyle/>
          <a:p>
            <a:pPr marL="0" indent="0">
              <a:buNone/>
            </a:pPr>
            <a:r>
              <a:rPr lang="en-US" dirty="0"/>
              <a:t>  2017</a:t>
            </a:r>
          </a:p>
          <a:p>
            <a:pPr>
              <a:buFontTx/>
              <a:buChar char="-"/>
            </a:pPr>
            <a:r>
              <a:rPr lang="en-US" dirty="0"/>
              <a:t>1988</a:t>
            </a:r>
          </a:p>
          <a:p>
            <a:pPr marL="0" indent="0">
              <a:buNone/>
            </a:pPr>
            <a:r>
              <a:rPr lang="en-US" dirty="0"/>
              <a:t>= ???</a:t>
            </a:r>
          </a:p>
        </p:txBody>
      </p:sp>
    </p:spTree>
    <p:extLst>
      <p:ext uri="{BB962C8B-B14F-4D97-AF65-F5344CB8AC3E}">
        <p14:creationId xmlns:p14="http://schemas.microsoft.com/office/powerpoint/2010/main" val="3911838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E549C3-F114-4C2E-9D86-2D8DF76D706C}"/>
              </a:ext>
            </a:extLst>
          </p:cNvPr>
          <p:cNvSpPr>
            <a:spLocks noGrp="1"/>
          </p:cNvSpPr>
          <p:nvPr>
            <p:ph type="title"/>
          </p:nvPr>
        </p:nvSpPr>
        <p:spPr/>
        <p:txBody>
          <a:bodyPr/>
          <a:lstStyle/>
          <a:p>
            <a:r>
              <a:rPr lang="en-US" dirty="0"/>
              <a:t>Notation Is A Technology</a:t>
            </a:r>
          </a:p>
        </p:txBody>
      </p:sp>
      <p:sp>
        <p:nvSpPr>
          <p:cNvPr id="9" name="Content Placeholder 8">
            <a:extLst>
              <a:ext uri="{FF2B5EF4-FFF2-40B4-BE49-F238E27FC236}">
                <a16:creationId xmlns:a16="http://schemas.microsoft.com/office/drawing/2014/main" id="{C1B9149F-9AD8-4202-961F-1B50B338BACA}"/>
              </a:ext>
            </a:extLst>
          </p:cNvPr>
          <p:cNvSpPr>
            <a:spLocks noGrp="1"/>
          </p:cNvSpPr>
          <p:nvPr>
            <p:ph sz="half" idx="1"/>
          </p:nvPr>
        </p:nvSpPr>
        <p:spPr/>
        <p:txBody>
          <a:bodyPr/>
          <a:lstStyle/>
          <a:p>
            <a:pPr marL="0" indent="0">
              <a:buNone/>
            </a:pPr>
            <a:r>
              <a:rPr lang="en-US" dirty="0"/>
              <a:t>  </a:t>
            </a:r>
            <a:r>
              <a:rPr lang="en-US" dirty="0">
                <a:solidFill>
                  <a:srgbClr val="FF0000"/>
                </a:solidFill>
              </a:rPr>
              <a:t>CCCCCCCCCLXXXXIIIIIIIIII</a:t>
            </a:r>
          </a:p>
          <a:p>
            <a:pPr>
              <a:buFontTx/>
              <a:buChar char="-"/>
            </a:pPr>
            <a:r>
              <a:rPr lang="en-US" dirty="0"/>
              <a:t>CCCCCCCCCLXXI</a:t>
            </a:r>
          </a:p>
          <a:p>
            <a:pPr marL="0" indent="0">
              <a:buNone/>
            </a:pPr>
            <a:r>
              <a:rPr lang="en-US" dirty="0"/>
              <a:t>= ???</a:t>
            </a:r>
          </a:p>
        </p:txBody>
      </p:sp>
      <p:sp>
        <p:nvSpPr>
          <p:cNvPr id="10" name="Content Placeholder 9">
            <a:extLst>
              <a:ext uri="{FF2B5EF4-FFF2-40B4-BE49-F238E27FC236}">
                <a16:creationId xmlns:a16="http://schemas.microsoft.com/office/drawing/2014/main" id="{EB639D2E-8EF1-40E2-94C9-566814AD1EB7}"/>
              </a:ext>
            </a:extLst>
          </p:cNvPr>
          <p:cNvSpPr>
            <a:spLocks noGrp="1"/>
          </p:cNvSpPr>
          <p:nvPr>
            <p:ph sz="half" idx="2"/>
          </p:nvPr>
        </p:nvSpPr>
        <p:spPr/>
        <p:txBody>
          <a:bodyPr/>
          <a:lstStyle/>
          <a:p>
            <a:pPr marL="0" indent="0">
              <a:buNone/>
            </a:pPr>
            <a:r>
              <a:rPr lang="en-US" dirty="0"/>
              <a:t>  2017</a:t>
            </a:r>
          </a:p>
          <a:p>
            <a:pPr>
              <a:buFontTx/>
              <a:buChar char="-"/>
            </a:pPr>
            <a:r>
              <a:rPr lang="en-US" dirty="0"/>
              <a:t>1988</a:t>
            </a:r>
          </a:p>
          <a:p>
            <a:pPr marL="0" indent="0">
              <a:buNone/>
            </a:pPr>
            <a:r>
              <a:rPr lang="en-US" dirty="0"/>
              <a:t>= ???</a:t>
            </a:r>
          </a:p>
        </p:txBody>
      </p:sp>
      <p:cxnSp>
        <p:nvCxnSpPr>
          <p:cNvPr id="5" name="Straight Connector 4">
            <a:extLst>
              <a:ext uri="{FF2B5EF4-FFF2-40B4-BE49-F238E27FC236}">
                <a16:creationId xmlns:a16="http://schemas.microsoft.com/office/drawing/2014/main" id="{5DC19B74-BC1E-45CE-A04E-3D4971BA6B75}"/>
              </a:ext>
            </a:extLst>
          </p:cNvPr>
          <p:cNvCxnSpPr/>
          <p:nvPr/>
        </p:nvCxnSpPr>
        <p:spPr>
          <a:xfrm flipV="1">
            <a:off x="1073971" y="1790177"/>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904B051-D46D-485F-A659-AAB450DCF2E7}"/>
              </a:ext>
            </a:extLst>
          </p:cNvPr>
          <p:cNvCxnSpPr/>
          <p:nvPr/>
        </p:nvCxnSpPr>
        <p:spPr>
          <a:xfrm flipV="1">
            <a:off x="1309742" y="1790177"/>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FFBC24A-CC57-4D9B-9446-EA2ECA9E6146}"/>
              </a:ext>
            </a:extLst>
          </p:cNvPr>
          <p:cNvCxnSpPr/>
          <p:nvPr/>
        </p:nvCxnSpPr>
        <p:spPr>
          <a:xfrm flipV="1">
            <a:off x="1559858" y="1821945"/>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89BFD1-0602-429A-8409-E373AFA1291E}"/>
              </a:ext>
            </a:extLst>
          </p:cNvPr>
          <p:cNvCxnSpPr/>
          <p:nvPr/>
        </p:nvCxnSpPr>
        <p:spPr>
          <a:xfrm flipV="1">
            <a:off x="1795629" y="1807002"/>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FB1ADD1-44C3-4220-BE2F-14F650693D73}"/>
              </a:ext>
            </a:extLst>
          </p:cNvPr>
          <p:cNvCxnSpPr/>
          <p:nvPr/>
        </p:nvCxnSpPr>
        <p:spPr>
          <a:xfrm flipV="1">
            <a:off x="2031400" y="1807002"/>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613893F-E74D-452F-A898-0645716B4DB8}"/>
              </a:ext>
            </a:extLst>
          </p:cNvPr>
          <p:cNvCxnSpPr/>
          <p:nvPr/>
        </p:nvCxnSpPr>
        <p:spPr>
          <a:xfrm flipV="1">
            <a:off x="2281516" y="1838770"/>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564087B-E7D9-4CEC-98D3-ECEC159971B0}"/>
              </a:ext>
            </a:extLst>
          </p:cNvPr>
          <p:cNvCxnSpPr/>
          <p:nvPr/>
        </p:nvCxnSpPr>
        <p:spPr>
          <a:xfrm flipV="1">
            <a:off x="2567940" y="1790177"/>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19BCD92-573C-4CC5-8E8F-1AE1E143836B}"/>
              </a:ext>
            </a:extLst>
          </p:cNvPr>
          <p:cNvCxnSpPr/>
          <p:nvPr/>
        </p:nvCxnSpPr>
        <p:spPr>
          <a:xfrm flipV="1">
            <a:off x="2803711" y="1790177"/>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96B69E-71C7-44A2-9952-63A27B8B126E}"/>
              </a:ext>
            </a:extLst>
          </p:cNvPr>
          <p:cNvCxnSpPr/>
          <p:nvPr/>
        </p:nvCxnSpPr>
        <p:spPr>
          <a:xfrm flipV="1">
            <a:off x="3053827" y="1821945"/>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17F714D-3128-4677-A85F-BD237E1F9021}"/>
              </a:ext>
            </a:extLst>
          </p:cNvPr>
          <p:cNvCxnSpPr/>
          <p:nvPr/>
        </p:nvCxnSpPr>
        <p:spPr>
          <a:xfrm flipV="1">
            <a:off x="3300580" y="1774729"/>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9982698-1647-4206-847D-0AE8D5C9F008}"/>
              </a:ext>
            </a:extLst>
          </p:cNvPr>
          <p:cNvCxnSpPr/>
          <p:nvPr/>
        </p:nvCxnSpPr>
        <p:spPr>
          <a:xfrm flipV="1">
            <a:off x="3536351" y="1774729"/>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686D8E-0F87-4A09-8FD3-F7BE0496703C}"/>
              </a:ext>
            </a:extLst>
          </p:cNvPr>
          <p:cNvCxnSpPr/>
          <p:nvPr/>
        </p:nvCxnSpPr>
        <p:spPr>
          <a:xfrm flipV="1">
            <a:off x="3786467" y="1806497"/>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82EEC2E-1B6A-43B8-A7B1-034C4E4DC3B7}"/>
              </a:ext>
            </a:extLst>
          </p:cNvPr>
          <p:cNvCxnSpPr/>
          <p:nvPr/>
        </p:nvCxnSpPr>
        <p:spPr>
          <a:xfrm flipV="1">
            <a:off x="1092795" y="2306911"/>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0B8B7BE-6DFE-4A5A-8C6A-9AF5B2FDE0B0}"/>
              </a:ext>
            </a:extLst>
          </p:cNvPr>
          <p:cNvCxnSpPr/>
          <p:nvPr/>
        </p:nvCxnSpPr>
        <p:spPr>
          <a:xfrm flipV="1">
            <a:off x="1328566" y="2306911"/>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5D7731F-FD41-4366-A25A-ED8938D1CC07}"/>
              </a:ext>
            </a:extLst>
          </p:cNvPr>
          <p:cNvCxnSpPr/>
          <p:nvPr/>
        </p:nvCxnSpPr>
        <p:spPr>
          <a:xfrm flipV="1">
            <a:off x="1578682" y="2338679"/>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983AA5C-B29C-4505-BBA3-8C325576E8E2}"/>
              </a:ext>
            </a:extLst>
          </p:cNvPr>
          <p:cNvCxnSpPr/>
          <p:nvPr/>
        </p:nvCxnSpPr>
        <p:spPr>
          <a:xfrm flipV="1">
            <a:off x="1814453" y="2323736"/>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E9F2EF2-4D3D-4D39-9A6A-11CE705A8352}"/>
              </a:ext>
            </a:extLst>
          </p:cNvPr>
          <p:cNvCxnSpPr/>
          <p:nvPr/>
        </p:nvCxnSpPr>
        <p:spPr>
          <a:xfrm flipV="1">
            <a:off x="2050224" y="2323736"/>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DA05775-8CB3-496C-A57B-FD9A17A59F32}"/>
              </a:ext>
            </a:extLst>
          </p:cNvPr>
          <p:cNvCxnSpPr/>
          <p:nvPr/>
        </p:nvCxnSpPr>
        <p:spPr>
          <a:xfrm flipV="1">
            <a:off x="2300340" y="2355504"/>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1D01114-8ED3-4168-99CB-368636CCE5B5}"/>
              </a:ext>
            </a:extLst>
          </p:cNvPr>
          <p:cNvCxnSpPr/>
          <p:nvPr/>
        </p:nvCxnSpPr>
        <p:spPr>
          <a:xfrm flipV="1">
            <a:off x="2586764" y="2306911"/>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CC4545F-ACA4-4FE7-9D4B-3F2921B2D763}"/>
              </a:ext>
            </a:extLst>
          </p:cNvPr>
          <p:cNvCxnSpPr/>
          <p:nvPr/>
        </p:nvCxnSpPr>
        <p:spPr>
          <a:xfrm flipV="1">
            <a:off x="2822535" y="2306911"/>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5CC04DB-172B-4E19-A1A3-AD5408D15932}"/>
              </a:ext>
            </a:extLst>
          </p:cNvPr>
          <p:cNvCxnSpPr/>
          <p:nvPr/>
        </p:nvCxnSpPr>
        <p:spPr>
          <a:xfrm flipV="1">
            <a:off x="3072651" y="2338679"/>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1B50B5A-E715-42D9-917E-F11DF3D4A0D4}"/>
              </a:ext>
            </a:extLst>
          </p:cNvPr>
          <p:cNvCxnSpPr/>
          <p:nvPr/>
        </p:nvCxnSpPr>
        <p:spPr>
          <a:xfrm flipV="1">
            <a:off x="3319404" y="2291463"/>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60AC398-8CC0-4435-8356-0739FE108099}"/>
              </a:ext>
            </a:extLst>
          </p:cNvPr>
          <p:cNvCxnSpPr/>
          <p:nvPr/>
        </p:nvCxnSpPr>
        <p:spPr>
          <a:xfrm flipV="1">
            <a:off x="3555175" y="2291463"/>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0482A72-6798-4A81-97E9-C53116A40C17}"/>
              </a:ext>
            </a:extLst>
          </p:cNvPr>
          <p:cNvCxnSpPr/>
          <p:nvPr/>
        </p:nvCxnSpPr>
        <p:spPr>
          <a:xfrm flipV="1">
            <a:off x="3805291" y="2323231"/>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8E397D8-C196-4F38-BCB1-966E8C01CA36}"/>
              </a:ext>
            </a:extLst>
          </p:cNvPr>
          <p:cNvCxnSpPr/>
          <p:nvPr/>
        </p:nvCxnSpPr>
        <p:spPr>
          <a:xfrm flipV="1">
            <a:off x="4035002" y="2304103"/>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82A3EE4-B026-424E-BD7C-C33884591047}"/>
              </a:ext>
            </a:extLst>
          </p:cNvPr>
          <p:cNvCxnSpPr/>
          <p:nvPr/>
        </p:nvCxnSpPr>
        <p:spPr>
          <a:xfrm flipV="1">
            <a:off x="5526403" y="1763918"/>
            <a:ext cx="333487" cy="454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60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E549C3-F114-4C2E-9D86-2D8DF76D706C}"/>
              </a:ext>
            </a:extLst>
          </p:cNvPr>
          <p:cNvSpPr>
            <a:spLocks noGrp="1"/>
          </p:cNvSpPr>
          <p:nvPr>
            <p:ph type="title"/>
          </p:nvPr>
        </p:nvSpPr>
        <p:spPr/>
        <p:txBody>
          <a:bodyPr/>
          <a:lstStyle/>
          <a:p>
            <a:r>
              <a:rPr lang="en-US" dirty="0"/>
              <a:t>Notation Is A Technology</a:t>
            </a:r>
          </a:p>
        </p:txBody>
      </p:sp>
      <p:sp>
        <p:nvSpPr>
          <p:cNvPr id="9" name="Content Placeholder 8">
            <a:extLst>
              <a:ext uri="{FF2B5EF4-FFF2-40B4-BE49-F238E27FC236}">
                <a16:creationId xmlns:a16="http://schemas.microsoft.com/office/drawing/2014/main" id="{C1B9149F-9AD8-4202-961F-1B50B338BACA}"/>
              </a:ext>
            </a:extLst>
          </p:cNvPr>
          <p:cNvSpPr>
            <a:spLocks noGrp="1"/>
          </p:cNvSpPr>
          <p:nvPr>
            <p:ph sz="half" idx="1"/>
          </p:nvPr>
        </p:nvSpPr>
        <p:spPr/>
        <p:txBody>
          <a:bodyPr/>
          <a:lstStyle/>
          <a:p>
            <a:pPr marL="0" indent="0">
              <a:buNone/>
            </a:pPr>
            <a:r>
              <a:rPr lang="en-US" dirty="0"/>
              <a:t>= XXIIIIIIIII</a:t>
            </a:r>
          </a:p>
        </p:txBody>
      </p:sp>
      <p:sp>
        <p:nvSpPr>
          <p:cNvPr id="10" name="Content Placeholder 9">
            <a:extLst>
              <a:ext uri="{FF2B5EF4-FFF2-40B4-BE49-F238E27FC236}">
                <a16:creationId xmlns:a16="http://schemas.microsoft.com/office/drawing/2014/main" id="{EB639D2E-8EF1-40E2-94C9-566814AD1EB7}"/>
              </a:ext>
            </a:extLst>
          </p:cNvPr>
          <p:cNvSpPr>
            <a:spLocks noGrp="1"/>
          </p:cNvSpPr>
          <p:nvPr>
            <p:ph sz="half" idx="2"/>
          </p:nvPr>
        </p:nvSpPr>
        <p:spPr/>
        <p:txBody>
          <a:bodyPr/>
          <a:lstStyle/>
          <a:p>
            <a:pPr marL="0" indent="0">
              <a:buNone/>
            </a:pPr>
            <a:r>
              <a:rPr lang="en-US" dirty="0"/>
              <a:t>  2017</a:t>
            </a:r>
          </a:p>
          <a:p>
            <a:pPr>
              <a:buFontTx/>
              <a:buChar char="-"/>
            </a:pPr>
            <a:r>
              <a:rPr lang="en-US" dirty="0"/>
              <a:t>1988</a:t>
            </a:r>
          </a:p>
          <a:p>
            <a:pPr marL="0" indent="0">
              <a:buNone/>
            </a:pPr>
            <a:r>
              <a:rPr lang="en-US" dirty="0"/>
              <a:t>= ???</a:t>
            </a:r>
          </a:p>
        </p:txBody>
      </p:sp>
    </p:spTree>
    <p:extLst>
      <p:ext uri="{BB962C8B-B14F-4D97-AF65-F5344CB8AC3E}">
        <p14:creationId xmlns:p14="http://schemas.microsoft.com/office/powerpoint/2010/main" val="2679638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406F6-C152-4CF9-877F-8F20D51EA4EB}"/>
              </a:ext>
            </a:extLst>
          </p:cNvPr>
          <p:cNvSpPr>
            <a:spLocks noGrp="1"/>
          </p:cNvSpPr>
          <p:nvPr>
            <p:ph type="title"/>
          </p:nvPr>
        </p:nvSpPr>
        <p:spPr/>
        <p:txBody>
          <a:bodyPr/>
          <a:lstStyle/>
          <a:p>
            <a:r>
              <a:rPr lang="en-US" dirty="0"/>
              <a:t>Explain machine learning to Socrates</a:t>
            </a:r>
          </a:p>
        </p:txBody>
      </p:sp>
      <p:pic>
        <p:nvPicPr>
          <p:cNvPr id="5" name="Picture 4">
            <a:extLst>
              <a:ext uri="{FF2B5EF4-FFF2-40B4-BE49-F238E27FC236}">
                <a16:creationId xmlns:a16="http://schemas.microsoft.com/office/drawing/2014/main" id="{70F21DA3-D5D2-43CC-AF93-DF683A4452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3122" y="1589652"/>
            <a:ext cx="7577794" cy="4702778"/>
          </a:xfrm>
          <a:prstGeom prst="rect">
            <a:avLst/>
          </a:prstGeom>
        </p:spPr>
      </p:pic>
    </p:spTree>
    <p:extLst>
      <p:ext uri="{BB962C8B-B14F-4D97-AF65-F5344CB8AC3E}">
        <p14:creationId xmlns:p14="http://schemas.microsoft.com/office/powerpoint/2010/main" val="2488431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E549C3-F114-4C2E-9D86-2D8DF76D706C}"/>
              </a:ext>
            </a:extLst>
          </p:cNvPr>
          <p:cNvSpPr>
            <a:spLocks noGrp="1"/>
          </p:cNvSpPr>
          <p:nvPr>
            <p:ph type="title"/>
          </p:nvPr>
        </p:nvSpPr>
        <p:spPr/>
        <p:txBody>
          <a:bodyPr/>
          <a:lstStyle/>
          <a:p>
            <a:r>
              <a:rPr lang="en-US" dirty="0"/>
              <a:t>Notation Is A Technology</a:t>
            </a:r>
          </a:p>
        </p:txBody>
      </p:sp>
      <p:sp>
        <p:nvSpPr>
          <p:cNvPr id="9" name="Content Placeholder 8">
            <a:extLst>
              <a:ext uri="{FF2B5EF4-FFF2-40B4-BE49-F238E27FC236}">
                <a16:creationId xmlns:a16="http://schemas.microsoft.com/office/drawing/2014/main" id="{C1B9149F-9AD8-4202-961F-1B50B338BACA}"/>
              </a:ext>
            </a:extLst>
          </p:cNvPr>
          <p:cNvSpPr>
            <a:spLocks noGrp="1"/>
          </p:cNvSpPr>
          <p:nvPr>
            <p:ph sz="half" idx="1"/>
          </p:nvPr>
        </p:nvSpPr>
        <p:spPr/>
        <p:txBody>
          <a:bodyPr/>
          <a:lstStyle/>
          <a:p>
            <a:pPr marL="0" indent="0">
              <a:buNone/>
            </a:pPr>
            <a:r>
              <a:rPr lang="en-US" dirty="0"/>
              <a:t>= XXIX</a:t>
            </a:r>
          </a:p>
        </p:txBody>
      </p:sp>
      <p:sp>
        <p:nvSpPr>
          <p:cNvPr id="10" name="Content Placeholder 9">
            <a:extLst>
              <a:ext uri="{FF2B5EF4-FFF2-40B4-BE49-F238E27FC236}">
                <a16:creationId xmlns:a16="http://schemas.microsoft.com/office/drawing/2014/main" id="{EB639D2E-8EF1-40E2-94C9-566814AD1EB7}"/>
              </a:ext>
            </a:extLst>
          </p:cNvPr>
          <p:cNvSpPr>
            <a:spLocks noGrp="1"/>
          </p:cNvSpPr>
          <p:nvPr>
            <p:ph sz="half" idx="2"/>
          </p:nvPr>
        </p:nvSpPr>
        <p:spPr/>
        <p:txBody>
          <a:bodyPr/>
          <a:lstStyle/>
          <a:p>
            <a:pPr marL="0" indent="0">
              <a:buNone/>
            </a:pPr>
            <a:r>
              <a:rPr lang="en-US" dirty="0"/>
              <a:t>  2017</a:t>
            </a:r>
          </a:p>
          <a:p>
            <a:pPr>
              <a:buFontTx/>
              <a:buChar char="-"/>
            </a:pPr>
            <a:r>
              <a:rPr lang="en-US" dirty="0"/>
              <a:t>1988</a:t>
            </a:r>
          </a:p>
          <a:p>
            <a:pPr marL="0" indent="0">
              <a:buNone/>
            </a:pPr>
            <a:r>
              <a:rPr lang="en-US" dirty="0"/>
              <a:t>= ???</a:t>
            </a:r>
          </a:p>
        </p:txBody>
      </p:sp>
    </p:spTree>
    <p:extLst>
      <p:ext uri="{BB962C8B-B14F-4D97-AF65-F5344CB8AC3E}">
        <p14:creationId xmlns:p14="http://schemas.microsoft.com/office/powerpoint/2010/main" val="3826002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E549C3-F114-4C2E-9D86-2D8DF76D706C}"/>
              </a:ext>
            </a:extLst>
          </p:cNvPr>
          <p:cNvSpPr>
            <a:spLocks noGrp="1"/>
          </p:cNvSpPr>
          <p:nvPr>
            <p:ph type="title"/>
          </p:nvPr>
        </p:nvSpPr>
        <p:spPr/>
        <p:txBody>
          <a:bodyPr/>
          <a:lstStyle/>
          <a:p>
            <a:r>
              <a:rPr lang="en-US" dirty="0"/>
              <a:t>Notation Is A Technology</a:t>
            </a:r>
          </a:p>
        </p:txBody>
      </p:sp>
      <p:sp>
        <p:nvSpPr>
          <p:cNvPr id="9" name="Content Placeholder 8">
            <a:extLst>
              <a:ext uri="{FF2B5EF4-FFF2-40B4-BE49-F238E27FC236}">
                <a16:creationId xmlns:a16="http://schemas.microsoft.com/office/drawing/2014/main" id="{C1B9149F-9AD8-4202-961F-1B50B338BACA}"/>
              </a:ext>
            </a:extLst>
          </p:cNvPr>
          <p:cNvSpPr>
            <a:spLocks noGrp="1"/>
          </p:cNvSpPr>
          <p:nvPr>
            <p:ph sz="half" idx="1"/>
          </p:nvPr>
        </p:nvSpPr>
        <p:spPr/>
        <p:txBody>
          <a:bodyPr/>
          <a:lstStyle/>
          <a:p>
            <a:pPr marL="0" indent="0">
              <a:buNone/>
            </a:pPr>
            <a:r>
              <a:rPr lang="en-US" dirty="0"/>
              <a:t>= XXIX</a:t>
            </a:r>
          </a:p>
        </p:txBody>
      </p:sp>
      <p:sp>
        <p:nvSpPr>
          <p:cNvPr id="10" name="Content Placeholder 9">
            <a:extLst>
              <a:ext uri="{FF2B5EF4-FFF2-40B4-BE49-F238E27FC236}">
                <a16:creationId xmlns:a16="http://schemas.microsoft.com/office/drawing/2014/main" id="{EB639D2E-8EF1-40E2-94C9-566814AD1EB7}"/>
              </a:ext>
            </a:extLst>
          </p:cNvPr>
          <p:cNvSpPr>
            <a:spLocks noGrp="1"/>
          </p:cNvSpPr>
          <p:nvPr>
            <p:ph sz="half" idx="2"/>
          </p:nvPr>
        </p:nvSpPr>
        <p:spPr/>
        <p:txBody>
          <a:bodyPr/>
          <a:lstStyle/>
          <a:p>
            <a:pPr marL="0" indent="0">
              <a:buNone/>
            </a:pPr>
            <a:r>
              <a:rPr lang="en-US" dirty="0"/>
              <a:t>  20</a:t>
            </a:r>
            <a:r>
              <a:rPr lang="en-US" dirty="0">
                <a:solidFill>
                  <a:srgbClr val="FF0000"/>
                </a:solidFill>
              </a:rPr>
              <a:t>0</a:t>
            </a:r>
            <a:r>
              <a:rPr lang="en-US" dirty="0"/>
              <a:t>7</a:t>
            </a:r>
          </a:p>
          <a:p>
            <a:pPr>
              <a:buFontTx/>
              <a:buChar char="-"/>
            </a:pPr>
            <a:r>
              <a:rPr lang="en-US" dirty="0"/>
              <a:t>1988</a:t>
            </a:r>
          </a:p>
          <a:p>
            <a:pPr marL="0" indent="0">
              <a:buNone/>
            </a:pPr>
            <a:r>
              <a:rPr lang="en-US" dirty="0"/>
              <a:t>=       </a:t>
            </a:r>
            <a:r>
              <a:rPr lang="en-US" dirty="0">
                <a:solidFill>
                  <a:srgbClr val="FF0000"/>
                </a:solidFill>
              </a:rPr>
              <a:t>9</a:t>
            </a:r>
          </a:p>
        </p:txBody>
      </p:sp>
      <p:sp>
        <p:nvSpPr>
          <p:cNvPr id="2" name="TextBox 1">
            <a:extLst>
              <a:ext uri="{FF2B5EF4-FFF2-40B4-BE49-F238E27FC236}">
                <a16:creationId xmlns:a16="http://schemas.microsoft.com/office/drawing/2014/main" id="{337DB38D-7DAC-4387-93E2-1E8C5C431B9D}"/>
              </a:ext>
            </a:extLst>
          </p:cNvPr>
          <p:cNvSpPr txBox="1"/>
          <p:nvPr/>
        </p:nvSpPr>
        <p:spPr>
          <a:xfrm>
            <a:off x="6853738" y="1619396"/>
            <a:ext cx="352651" cy="369332"/>
          </a:xfrm>
          <a:prstGeom prst="rect">
            <a:avLst/>
          </a:prstGeom>
          <a:noFill/>
        </p:spPr>
        <p:txBody>
          <a:bodyPr wrap="square" rtlCol="0">
            <a:spAutoFit/>
          </a:bodyPr>
          <a:lstStyle/>
          <a:p>
            <a:r>
              <a:rPr lang="en-US" dirty="0">
                <a:solidFill>
                  <a:srgbClr val="FF0000"/>
                </a:solidFill>
              </a:rPr>
              <a:t>1</a:t>
            </a:r>
          </a:p>
        </p:txBody>
      </p:sp>
    </p:spTree>
    <p:extLst>
      <p:ext uri="{BB962C8B-B14F-4D97-AF65-F5344CB8AC3E}">
        <p14:creationId xmlns:p14="http://schemas.microsoft.com/office/powerpoint/2010/main" val="2670590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E549C3-F114-4C2E-9D86-2D8DF76D706C}"/>
              </a:ext>
            </a:extLst>
          </p:cNvPr>
          <p:cNvSpPr>
            <a:spLocks noGrp="1"/>
          </p:cNvSpPr>
          <p:nvPr>
            <p:ph type="title"/>
          </p:nvPr>
        </p:nvSpPr>
        <p:spPr/>
        <p:txBody>
          <a:bodyPr/>
          <a:lstStyle/>
          <a:p>
            <a:r>
              <a:rPr lang="en-US" dirty="0"/>
              <a:t>Notation Is A Technology</a:t>
            </a:r>
          </a:p>
        </p:txBody>
      </p:sp>
      <p:sp>
        <p:nvSpPr>
          <p:cNvPr id="9" name="Content Placeholder 8">
            <a:extLst>
              <a:ext uri="{FF2B5EF4-FFF2-40B4-BE49-F238E27FC236}">
                <a16:creationId xmlns:a16="http://schemas.microsoft.com/office/drawing/2014/main" id="{C1B9149F-9AD8-4202-961F-1B50B338BACA}"/>
              </a:ext>
            </a:extLst>
          </p:cNvPr>
          <p:cNvSpPr>
            <a:spLocks noGrp="1"/>
          </p:cNvSpPr>
          <p:nvPr>
            <p:ph sz="half" idx="1"/>
          </p:nvPr>
        </p:nvSpPr>
        <p:spPr/>
        <p:txBody>
          <a:bodyPr/>
          <a:lstStyle/>
          <a:p>
            <a:pPr marL="0" indent="0">
              <a:buNone/>
            </a:pPr>
            <a:r>
              <a:rPr lang="en-US" dirty="0"/>
              <a:t>= XXIX</a:t>
            </a:r>
          </a:p>
        </p:txBody>
      </p:sp>
      <p:sp>
        <p:nvSpPr>
          <p:cNvPr id="10" name="Content Placeholder 9">
            <a:extLst>
              <a:ext uri="{FF2B5EF4-FFF2-40B4-BE49-F238E27FC236}">
                <a16:creationId xmlns:a16="http://schemas.microsoft.com/office/drawing/2014/main" id="{EB639D2E-8EF1-40E2-94C9-566814AD1EB7}"/>
              </a:ext>
            </a:extLst>
          </p:cNvPr>
          <p:cNvSpPr>
            <a:spLocks noGrp="1"/>
          </p:cNvSpPr>
          <p:nvPr>
            <p:ph sz="half" idx="2"/>
          </p:nvPr>
        </p:nvSpPr>
        <p:spPr/>
        <p:txBody>
          <a:bodyPr/>
          <a:lstStyle/>
          <a:p>
            <a:pPr marL="0" indent="0">
              <a:buNone/>
            </a:pPr>
            <a:r>
              <a:rPr lang="en-US" dirty="0"/>
              <a:t>  </a:t>
            </a:r>
            <a:r>
              <a:rPr lang="en-US" dirty="0">
                <a:solidFill>
                  <a:srgbClr val="FF0000"/>
                </a:solidFill>
              </a:rPr>
              <a:t>1</a:t>
            </a:r>
            <a:r>
              <a:rPr lang="en-US" dirty="0"/>
              <a:t>0</a:t>
            </a:r>
            <a:r>
              <a:rPr lang="en-US" dirty="0">
                <a:solidFill>
                  <a:srgbClr val="FF0000"/>
                </a:solidFill>
              </a:rPr>
              <a:t>0</a:t>
            </a:r>
            <a:r>
              <a:rPr lang="en-US" dirty="0"/>
              <a:t>7</a:t>
            </a:r>
          </a:p>
          <a:p>
            <a:pPr>
              <a:buFontTx/>
              <a:buChar char="-"/>
            </a:pPr>
            <a:r>
              <a:rPr lang="en-US" dirty="0"/>
              <a:t>1988</a:t>
            </a:r>
          </a:p>
          <a:p>
            <a:pPr marL="0" indent="0">
              <a:buNone/>
            </a:pPr>
            <a:r>
              <a:rPr lang="en-US" dirty="0"/>
              <a:t>=       </a:t>
            </a:r>
            <a:r>
              <a:rPr lang="en-US" dirty="0">
                <a:solidFill>
                  <a:srgbClr val="FF0000"/>
                </a:solidFill>
              </a:rPr>
              <a:t>9</a:t>
            </a:r>
          </a:p>
        </p:txBody>
      </p:sp>
      <p:sp>
        <p:nvSpPr>
          <p:cNvPr id="2" name="TextBox 1">
            <a:extLst>
              <a:ext uri="{FF2B5EF4-FFF2-40B4-BE49-F238E27FC236}">
                <a16:creationId xmlns:a16="http://schemas.microsoft.com/office/drawing/2014/main" id="{337DB38D-7DAC-4387-93E2-1E8C5C431B9D}"/>
              </a:ext>
            </a:extLst>
          </p:cNvPr>
          <p:cNvSpPr txBox="1"/>
          <p:nvPr/>
        </p:nvSpPr>
        <p:spPr>
          <a:xfrm>
            <a:off x="6853738" y="1619396"/>
            <a:ext cx="352651" cy="369332"/>
          </a:xfrm>
          <a:prstGeom prst="rect">
            <a:avLst/>
          </a:prstGeom>
          <a:noFill/>
        </p:spPr>
        <p:txBody>
          <a:bodyPr wrap="square" rtlCol="0">
            <a:spAutoFit/>
          </a:bodyPr>
          <a:lstStyle/>
          <a:p>
            <a:r>
              <a:rPr lang="en-US" dirty="0">
                <a:solidFill>
                  <a:srgbClr val="FF0000"/>
                </a:solidFill>
              </a:rPr>
              <a:t>1</a:t>
            </a:r>
          </a:p>
        </p:txBody>
      </p:sp>
      <p:sp>
        <p:nvSpPr>
          <p:cNvPr id="6" name="TextBox 5">
            <a:extLst>
              <a:ext uri="{FF2B5EF4-FFF2-40B4-BE49-F238E27FC236}">
                <a16:creationId xmlns:a16="http://schemas.microsoft.com/office/drawing/2014/main" id="{ED870EB5-278E-483C-BB39-743DDFE04F3C}"/>
              </a:ext>
            </a:extLst>
          </p:cNvPr>
          <p:cNvSpPr txBox="1"/>
          <p:nvPr/>
        </p:nvSpPr>
        <p:spPr>
          <a:xfrm>
            <a:off x="6501087" y="1619396"/>
            <a:ext cx="352651" cy="369332"/>
          </a:xfrm>
          <a:prstGeom prst="rect">
            <a:avLst/>
          </a:prstGeom>
          <a:noFill/>
        </p:spPr>
        <p:txBody>
          <a:bodyPr wrap="square" rtlCol="0">
            <a:spAutoFit/>
          </a:bodyPr>
          <a:lstStyle/>
          <a:p>
            <a:r>
              <a:rPr lang="en-US" dirty="0">
                <a:solidFill>
                  <a:srgbClr val="FF0000"/>
                </a:solidFill>
              </a:rPr>
              <a:t>1</a:t>
            </a:r>
          </a:p>
        </p:txBody>
      </p:sp>
    </p:spTree>
    <p:extLst>
      <p:ext uri="{BB962C8B-B14F-4D97-AF65-F5344CB8AC3E}">
        <p14:creationId xmlns:p14="http://schemas.microsoft.com/office/powerpoint/2010/main" val="23178139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E549C3-F114-4C2E-9D86-2D8DF76D706C}"/>
              </a:ext>
            </a:extLst>
          </p:cNvPr>
          <p:cNvSpPr>
            <a:spLocks noGrp="1"/>
          </p:cNvSpPr>
          <p:nvPr>
            <p:ph type="title"/>
          </p:nvPr>
        </p:nvSpPr>
        <p:spPr/>
        <p:txBody>
          <a:bodyPr/>
          <a:lstStyle/>
          <a:p>
            <a:r>
              <a:rPr lang="en-US" dirty="0"/>
              <a:t>Notation Is A Technology</a:t>
            </a:r>
          </a:p>
        </p:txBody>
      </p:sp>
      <p:sp>
        <p:nvSpPr>
          <p:cNvPr id="9" name="Content Placeholder 8">
            <a:extLst>
              <a:ext uri="{FF2B5EF4-FFF2-40B4-BE49-F238E27FC236}">
                <a16:creationId xmlns:a16="http://schemas.microsoft.com/office/drawing/2014/main" id="{C1B9149F-9AD8-4202-961F-1B50B338BACA}"/>
              </a:ext>
            </a:extLst>
          </p:cNvPr>
          <p:cNvSpPr>
            <a:spLocks noGrp="1"/>
          </p:cNvSpPr>
          <p:nvPr>
            <p:ph sz="half" idx="1"/>
          </p:nvPr>
        </p:nvSpPr>
        <p:spPr/>
        <p:txBody>
          <a:bodyPr/>
          <a:lstStyle/>
          <a:p>
            <a:pPr marL="0" indent="0">
              <a:buNone/>
            </a:pPr>
            <a:r>
              <a:rPr lang="en-US" dirty="0"/>
              <a:t>= XXIX</a:t>
            </a:r>
          </a:p>
        </p:txBody>
      </p:sp>
      <p:sp>
        <p:nvSpPr>
          <p:cNvPr id="10" name="Content Placeholder 9">
            <a:extLst>
              <a:ext uri="{FF2B5EF4-FFF2-40B4-BE49-F238E27FC236}">
                <a16:creationId xmlns:a16="http://schemas.microsoft.com/office/drawing/2014/main" id="{EB639D2E-8EF1-40E2-94C9-566814AD1EB7}"/>
              </a:ext>
            </a:extLst>
          </p:cNvPr>
          <p:cNvSpPr>
            <a:spLocks noGrp="1"/>
          </p:cNvSpPr>
          <p:nvPr>
            <p:ph sz="half" idx="2"/>
          </p:nvPr>
        </p:nvSpPr>
        <p:spPr/>
        <p:txBody>
          <a:bodyPr/>
          <a:lstStyle/>
          <a:p>
            <a:pPr marL="0" indent="0">
              <a:buNone/>
            </a:pPr>
            <a:r>
              <a:rPr lang="en-US" dirty="0"/>
              <a:t>  </a:t>
            </a:r>
            <a:r>
              <a:rPr lang="en-US" dirty="0">
                <a:solidFill>
                  <a:srgbClr val="FF0000"/>
                </a:solidFill>
              </a:rPr>
              <a:t>190</a:t>
            </a:r>
            <a:r>
              <a:rPr lang="en-US" dirty="0"/>
              <a:t>7</a:t>
            </a:r>
          </a:p>
          <a:p>
            <a:pPr>
              <a:buFontTx/>
              <a:buChar char="-"/>
            </a:pPr>
            <a:r>
              <a:rPr lang="en-US" dirty="0"/>
              <a:t>1988</a:t>
            </a:r>
          </a:p>
          <a:p>
            <a:pPr marL="0" indent="0">
              <a:buNone/>
            </a:pPr>
            <a:r>
              <a:rPr lang="en-US" dirty="0"/>
              <a:t>=     </a:t>
            </a:r>
            <a:r>
              <a:rPr lang="en-US" dirty="0">
                <a:solidFill>
                  <a:srgbClr val="FF0000"/>
                </a:solidFill>
              </a:rPr>
              <a:t>29</a:t>
            </a:r>
          </a:p>
        </p:txBody>
      </p:sp>
      <p:sp>
        <p:nvSpPr>
          <p:cNvPr id="2" name="TextBox 1">
            <a:extLst>
              <a:ext uri="{FF2B5EF4-FFF2-40B4-BE49-F238E27FC236}">
                <a16:creationId xmlns:a16="http://schemas.microsoft.com/office/drawing/2014/main" id="{337DB38D-7DAC-4387-93E2-1E8C5C431B9D}"/>
              </a:ext>
            </a:extLst>
          </p:cNvPr>
          <p:cNvSpPr txBox="1"/>
          <p:nvPr/>
        </p:nvSpPr>
        <p:spPr>
          <a:xfrm>
            <a:off x="6853738" y="1619396"/>
            <a:ext cx="352651" cy="369332"/>
          </a:xfrm>
          <a:prstGeom prst="rect">
            <a:avLst/>
          </a:prstGeom>
          <a:noFill/>
        </p:spPr>
        <p:txBody>
          <a:bodyPr wrap="square" rtlCol="0">
            <a:spAutoFit/>
          </a:bodyPr>
          <a:lstStyle/>
          <a:p>
            <a:r>
              <a:rPr lang="en-US" dirty="0">
                <a:solidFill>
                  <a:srgbClr val="FF0000"/>
                </a:solidFill>
              </a:rPr>
              <a:t>1</a:t>
            </a:r>
          </a:p>
        </p:txBody>
      </p:sp>
      <p:sp>
        <p:nvSpPr>
          <p:cNvPr id="6" name="TextBox 5">
            <a:extLst>
              <a:ext uri="{FF2B5EF4-FFF2-40B4-BE49-F238E27FC236}">
                <a16:creationId xmlns:a16="http://schemas.microsoft.com/office/drawing/2014/main" id="{ED870EB5-278E-483C-BB39-743DDFE04F3C}"/>
              </a:ext>
            </a:extLst>
          </p:cNvPr>
          <p:cNvSpPr txBox="1"/>
          <p:nvPr/>
        </p:nvSpPr>
        <p:spPr>
          <a:xfrm>
            <a:off x="6677412" y="1619396"/>
            <a:ext cx="352651" cy="369332"/>
          </a:xfrm>
          <a:prstGeom prst="rect">
            <a:avLst/>
          </a:prstGeom>
          <a:noFill/>
        </p:spPr>
        <p:txBody>
          <a:bodyPr wrap="square" rtlCol="0">
            <a:spAutoFit/>
          </a:bodyPr>
          <a:lstStyle/>
          <a:p>
            <a:r>
              <a:rPr lang="en-US" dirty="0">
                <a:solidFill>
                  <a:srgbClr val="FF0000"/>
                </a:solidFill>
              </a:rPr>
              <a:t>1</a:t>
            </a:r>
          </a:p>
        </p:txBody>
      </p:sp>
    </p:spTree>
    <p:extLst>
      <p:ext uri="{BB962C8B-B14F-4D97-AF65-F5344CB8AC3E}">
        <p14:creationId xmlns:p14="http://schemas.microsoft.com/office/powerpoint/2010/main" val="4859604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E549C3-F114-4C2E-9D86-2D8DF76D706C}"/>
              </a:ext>
            </a:extLst>
          </p:cNvPr>
          <p:cNvSpPr>
            <a:spLocks noGrp="1"/>
          </p:cNvSpPr>
          <p:nvPr>
            <p:ph type="title"/>
          </p:nvPr>
        </p:nvSpPr>
        <p:spPr/>
        <p:txBody>
          <a:bodyPr/>
          <a:lstStyle/>
          <a:p>
            <a:r>
              <a:rPr lang="en-US" dirty="0"/>
              <a:t>Notation Is A Technology</a:t>
            </a:r>
          </a:p>
        </p:txBody>
      </p:sp>
      <p:sp>
        <p:nvSpPr>
          <p:cNvPr id="9" name="Content Placeholder 8">
            <a:extLst>
              <a:ext uri="{FF2B5EF4-FFF2-40B4-BE49-F238E27FC236}">
                <a16:creationId xmlns:a16="http://schemas.microsoft.com/office/drawing/2014/main" id="{C1B9149F-9AD8-4202-961F-1B50B338BACA}"/>
              </a:ext>
            </a:extLst>
          </p:cNvPr>
          <p:cNvSpPr>
            <a:spLocks noGrp="1"/>
          </p:cNvSpPr>
          <p:nvPr>
            <p:ph sz="half" idx="1"/>
          </p:nvPr>
        </p:nvSpPr>
        <p:spPr/>
        <p:txBody>
          <a:bodyPr/>
          <a:lstStyle/>
          <a:p>
            <a:pPr marL="0" indent="0">
              <a:buNone/>
            </a:pPr>
            <a:r>
              <a:rPr lang="en-US" dirty="0"/>
              <a:t>= XXIX</a:t>
            </a:r>
          </a:p>
        </p:txBody>
      </p:sp>
      <p:sp>
        <p:nvSpPr>
          <p:cNvPr id="10" name="Content Placeholder 9">
            <a:extLst>
              <a:ext uri="{FF2B5EF4-FFF2-40B4-BE49-F238E27FC236}">
                <a16:creationId xmlns:a16="http://schemas.microsoft.com/office/drawing/2014/main" id="{EB639D2E-8EF1-40E2-94C9-566814AD1EB7}"/>
              </a:ext>
            </a:extLst>
          </p:cNvPr>
          <p:cNvSpPr>
            <a:spLocks noGrp="1"/>
          </p:cNvSpPr>
          <p:nvPr>
            <p:ph sz="half" idx="2"/>
          </p:nvPr>
        </p:nvSpPr>
        <p:spPr/>
        <p:txBody>
          <a:bodyPr/>
          <a:lstStyle/>
          <a:p>
            <a:pPr marL="0" indent="0">
              <a:buNone/>
            </a:pPr>
            <a:r>
              <a:rPr lang="en-US" dirty="0"/>
              <a:t>= 29</a:t>
            </a:r>
          </a:p>
        </p:txBody>
      </p:sp>
    </p:spTree>
    <p:extLst>
      <p:ext uri="{BB962C8B-B14F-4D97-AF65-F5344CB8AC3E}">
        <p14:creationId xmlns:p14="http://schemas.microsoft.com/office/powerpoint/2010/main" val="13886584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4B53F-6D68-4F86-8BD9-7FEF65A85E34}"/>
              </a:ext>
            </a:extLst>
          </p:cNvPr>
          <p:cNvSpPr>
            <a:spLocks noGrp="1"/>
          </p:cNvSpPr>
          <p:nvPr>
            <p:ph type="title"/>
          </p:nvPr>
        </p:nvSpPr>
        <p:spPr/>
        <p:txBody>
          <a:bodyPr/>
          <a:lstStyle/>
          <a:p>
            <a:r>
              <a:rPr lang="en-US" dirty="0"/>
              <a:t>Domain-specific languages</a:t>
            </a:r>
          </a:p>
        </p:txBody>
      </p:sp>
      <p:sp>
        <p:nvSpPr>
          <p:cNvPr id="5" name="Content Placeholder 4">
            <a:extLst>
              <a:ext uri="{FF2B5EF4-FFF2-40B4-BE49-F238E27FC236}">
                <a16:creationId xmlns:a16="http://schemas.microsoft.com/office/drawing/2014/main" id="{C4CD7FC9-F9AF-48B2-958F-77CF9B3D3752}"/>
              </a:ext>
            </a:extLst>
          </p:cNvPr>
          <p:cNvSpPr>
            <a:spLocks noGrp="1"/>
          </p:cNvSpPr>
          <p:nvPr>
            <p:ph idx="1"/>
          </p:nvPr>
        </p:nvSpPr>
        <p:spPr/>
        <p:txBody>
          <a:bodyPr/>
          <a:lstStyle/>
          <a:p>
            <a:r>
              <a:rPr lang="en-US" dirty="0"/>
              <a:t>Let users express their problems in their vocabulary</a:t>
            </a:r>
          </a:p>
          <a:p>
            <a:r>
              <a:rPr lang="en-US" dirty="0"/>
              <a:t>Give them simple, composable parts (“words”)</a:t>
            </a:r>
          </a:p>
          <a:p>
            <a:r>
              <a:rPr lang="en-US" dirty="0"/>
              <a:t>And let them build up larger systems “in their own words”</a:t>
            </a:r>
          </a:p>
          <a:p>
            <a:r>
              <a:rPr lang="en-US" dirty="0"/>
              <a:t>It’s on us to figure out how to turn these domain-specific programs into efficient “solutions”</a:t>
            </a:r>
          </a:p>
          <a:p>
            <a:r>
              <a:rPr lang="en-US" dirty="0"/>
              <a:t>That is: parsing, interpreting or compiling, executing</a:t>
            </a:r>
          </a:p>
          <a:p>
            <a:endParaRPr lang="en-US" dirty="0"/>
          </a:p>
        </p:txBody>
      </p:sp>
    </p:spTree>
    <p:extLst>
      <p:ext uri="{BB962C8B-B14F-4D97-AF65-F5344CB8AC3E}">
        <p14:creationId xmlns:p14="http://schemas.microsoft.com/office/powerpoint/2010/main" val="38003107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F75B4-79CF-4EAA-B654-EF1B619922BF}"/>
              </a:ext>
            </a:extLst>
          </p:cNvPr>
          <p:cNvSpPr>
            <a:spLocks noGrp="1"/>
          </p:cNvSpPr>
          <p:nvPr>
            <p:ph type="title"/>
          </p:nvPr>
        </p:nvSpPr>
        <p:spPr/>
        <p:txBody>
          <a:bodyPr/>
          <a:lstStyle/>
          <a:p>
            <a:r>
              <a:rPr lang="en-US" dirty="0"/>
              <a:t>CSS (cascading style sheets)</a:t>
            </a:r>
            <a:br>
              <a:rPr lang="en-US" dirty="0"/>
            </a:br>
            <a:r>
              <a:rPr lang="en-US" sz="2400" dirty="0"/>
              <a:t>the domain: formatting web documents</a:t>
            </a:r>
          </a:p>
        </p:txBody>
      </p:sp>
      <p:sp>
        <p:nvSpPr>
          <p:cNvPr id="3" name="Content Placeholder 2">
            <a:extLst>
              <a:ext uri="{FF2B5EF4-FFF2-40B4-BE49-F238E27FC236}">
                <a16:creationId xmlns:a16="http://schemas.microsoft.com/office/drawing/2014/main" id="{B80B36BA-FC06-4B84-BE6A-C0E591246CDE}"/>
              </a:ext>
            </a:extLst>
          </p:cNvPr>
          <p:cNvSpPr>
            <a:spLocks noGrp="1"/>
          </p:cNvSpPr>
          <p:nvPr>
            <p:ph idx="1"/>
          </p:nvPr>
        </p:nvSpPr>
        <p:spPr/>
        <p:txBody>
          <a:bodyPr>
            <a:normAutofit fontScale="47500" lnSpcReduction="20000"/>
          </a:bodyPr>
          <a:lstStyle/>
          <a:p>
            <a:pPr marL="0" indent="0">
              <a:buNone/>
            </a:pPr>
            <a:r>
              <a:rPr lang="en-US" dirty="0">
                <a:latin typeface="Lucida Console" panose="020B0609040504020204" pitchFamily="49" charset="0"/>
              </a:rPr>
              <a:t>body {</a:t>
            </a:r>
          </a:p>
          <a:p>
            <a:pPr marL="0" indent="0">
              <a:buNone/>
            </a:pPr>
            <a:r>
              <a:rPr lang="en-US" dirty="0">
                <a:latin typeface="Lucida Console" panose="020B0609040504020204" pitchFamily="49" charset="0"/>
              </a:rPr>
              <a:t>    background: white;</a:t>
            </a:r>
          </a:p>
          <a:p>
            <a:pPr marL="0" indent="0">
              <a:buNone/>
            </a:pPr>
            <a:r>
              <a:rPr lang="en-US" dirty="0">
                <a:latin typeface="Lucida Console" panose="020B0609040504020204" pitchFamily="49" charset="0"/>
              </a:rPr>
              <a:t>    color: black;</a:t>
            </a:r>
          </a:p>
          <a:p>
            <a:pPr marL="0" indent="0">
              <a:buNone/>
            </a:pPr>
            <a:r>
              <a:rPr lang="en-US" dirty="0">
                <a:latin typeface="Lucida Console" panose="020B0609040504020204" pitchFamily="49" charset="0"/>
              </a:rPr>
              <a:t>    font-family: "Gill Sans", "Gill Sans MT", "Cabin", sans-serif;</a:t>
            </a:r>
          </a:p>
          <a:p>
            <a:pPr marL="0" indent="0">
              <a:buNone/>
            </a:pPr>
            <a:r>
              <a:rPr lang="en-US" dirty="0">
                <a:latin typeface="Lucida Console" panose="020B0609040504020204" pitchFamily="49" charset="0"/>
              </a:rPr>
              <a:t>}</a:t>
            </a:r>
          </a:p>
          <a:p>
            <a:pPr marL="0" indent="0">
              <a:buNone/>
            </a:pPr>
            <a:endParaRPr lang="en-US" dirty="0">
              <a:latin typeface="Lucida Console" panose="020B0609040504020204" pitchFamily="49" charset="0"/>
            </a:endParaRPr>
          </a:p>
          <a:p>
            <a:pPr marL="0" indent="0">
              <a:buNone/>
            </a:pPr>
            <a:r>
              <a:rPr lang="en-US" dirty="0">
                <a:latin typeface="Lucida Console" panose="020B0609040504020204" pitchFamily="49" charset="0"/>
              </a:rPr>
              <a:t>.footer {</a:t>
            </a:r>
          </a:p>
          <a:p>
            <a:pPr marL="0" indent="0">
              <a:buNone/>
            </a:pPr>
            <a:r>
              <a:rPr lang="en-US" dirty="0">
                <a:latin typeface="Lucida Console" panose="020B0609040504020204" pitchFamily="49" charset="0"/>
              </a:rPr>
              <a:t>    text-align: center;</a:t>
            </a:r>
          </a:p>
          <a:p>
            <a:pPr marL="0" indent="0">
              <a:buNone/>
            </a:pPr>
            <a:r>
              <a:rPr lang="en-US" dirty="0">
                <a:latin typeface="Lucida Console" panose="020B0609040504020204" pitchFamily="49" charset="0"/>
              </a:rPr>
              <a:t>    clear: both;</a:t>
            </a:r>
          </a:p>
          <a:p>
            <a:pPr marL="0" indent="0">
              <a:buNone/>
            </a:pPr>
            <a:r>
              <a:rPr lang="en-US" dirty="0">
                <a:latin typeface="Lucida Console" panose="020B0609040504020204" pitchFamily="49" charset="0"/>
              </a:rPr>
              <a:t>    font-family: "Jura", sans-serif;</a:t>
            </a:r>
          </a:p>
          <a:p>
            <a:pPr marL="0" indent="0">
              <a:buNone/>
            </a:pPr>
            <a:r>
              <a:rPr lang="en-US" dirty="0">
                <a:latin typeface="Lucida Console" panose="020B0609040504020204" pitchFamily="49" charset="0"/>
              </a:rPr>
              <a:t>    padding-top: 50px;</a:t>
            </a:r>
          </a:p>
          <a:p>
            <a:pPr marL="0" indent="0">
              <a:buNone/>
            </a:pPr>
            <a:r>
              <a:rPr lang="en-US" dirty="0">
                <a:latin typeface="Lucida Console" panose="020B0609040504020204" pitchFamily="49" charset="0"/>
              </a:rPr>
              <a:t>}</a:t>
            </a:r>
          </a:p>
          <a:p>
            <a:pPr marL="0" indent="0">
              <a:buNone/>
            </a:pPr>
            <a:endParaRPr lang="en-US" dirty="0">
              <a:latin typeface="Lucida Console" panose="020B0609040504020204" pitchFamily="49" charset="0"/>
            </a:endParaRPr>
          </a:p>
          <a:p>
            <a:pPr marL="0" indent="0">
              <a:buNone/>
            </a:pPr>
            <a:r>
              <a:rPr lang="en-US" dirty="0">
                <a:latin typeface="Lucida Console" panose="020B0609040504020204" pitchFamily="49" charset="0"/>
              </a:rPr>
              <a:t>.footer h6 {</a:t>
            </a:r>
          </a:p>
          <a:p>
            <a:pPr marL="0" indent="0">
              <a:buNone/>
            </a:pPr>
            <a:r>
              <a:rPr lang="en-US" dirty="0">
                <a:latin typeface="Lucida Console" panose="020B0609040504020204" pitchFamily="49" charset="0"/>
              </a:rPr>
              <a:t>    font-size: medium;</a:t>
            </a:r>
          </a:p>
          <a:p>
            <a:pPr marL="0" indent="0">
              <a:buNone/>
            </a:pPr>
            <a:r>
              <a:rPr lang="en-US" dirty="0">
                <a:latin typeface="Lucida Console" panose="020B0609040504020204" pitchFamily="49" charset="0"/>
              </a:rPr>
              <a:t>}</a:t>
            </a:r>
          </a:p>
        </p:txBody>
      </p:sp>
    </p:spTree>
    <p:extLst>
      <p:ext uri="{BB962C8B-B14F-4D97-AF65-F5344CB8AC3E}">
        <p14:creationId xmlns:p14="http://schemas.microsoft.com/office/powerpoint/2010/main" val="36843040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AB1D4-98C8-4646-84FC-8EE26317F4FE}"/>
              </a:ext>
            </a:extLst>
          </p:cNvPr>
          <p:cNvSpPr>
            <a:spLocks noGrp="1"/>
          </p:cNvSpPr>
          <p:nvPr>
            <p:ph type="title"/>
          </p:nvPr>
        </p:nvSpPr>
        <p:spPr/>
        <p:txBody>
          <a:bodyPr/>
          <a:lstStyle/>
          <a:p>
            <a:r>
              <a:rPr lang="en-US" dirty="0"/>
              <a:t>INFORM 7</a:t>
            </a:r>
            <a:br>
              <a:rPr lang="en-US" dirty="0"/>
            </a:br>
            <a:r>
              <a:rPr lang="en-US" sz="2400" dirty="0"/>
              <a:t>the domain: text adventure games</a:t>
            </a:r>
            <a:endParaRPr lang="en-US" dirty="0"/>
          </a:p>
        </p:txBody>
      </p:sp>
      <p:sp>
        <p:nvSpPr>
          <p:cNvPr id="3" name="Content Placeholder 2">
            <a:extLst>
              <a:ext uri="{FF2B5EF4-FFF2-40B4-BE49-F238E27FC236}">
                <a16:creationId xmlns:a16="http://schemas.microsoft.com/office/drawing/2014/main" id="{DF43DBC2-58AD-40F8-9EAA-13A703191944}"/>
              </a:ext>
            </a:extLst>
          </p:cNvPr>
          <p:cNvSpPr>
            <a:spLocks noGrp="1"/>
          </p:cNvSpPr>
          <p:nvPr>
            <p:ph idx="1"/>
          </p:nvPr>
        </p:nvSpPr>
        <p:spPr/>
        <p:txBody>
          <a:bodyPr>
            <a:normAutofit fontScale="47500" lnSpcReduction="20000"/>
          </a:bodyPr>
          <a:lstStyle/>
          <a:p>
            <a:pPr marL="0" indent="0">
              <a:buNone/>
            </a:pPr>
            <a:r>
              <a:rPr lang="en-US" dirty="0">
                <a:latin typeface="Lucida Console" panose="020B0609040504020204" pitchFamily="49" charset="0"/>
              </a:rPr>
              <a:t>To destroy (item - a person):</a:t>
            </a:r>
          </a:p>
          <a:p>
            <a:pPr marL="0" indent="0">
              <a:buNone/>
            </a:pPr>
            <a:r>
              <a:rPr lang="en-US" dirty="0">
                <a:latin typeface="Lucida Console" panose="020B0609040504020204" pitchFamily="49" charset="0"/>
              </a:rPr>
              <a:t>    if the item is the player:</a:t>
            </a:r>
          </a:p>
          <a:p>
            <a:pPr marL="0" indent="0">
              <a:buNone/>
            </a:pPr>
            <a:r>
              <a:rPr lang="en-US" dirty="0">
                <a:latin typeface="Lucida Console" panose="020B0609040504020204" pitchFamily="49" charset="0"/>
              </a:rPr>
              <a:t>        say "That turns out to have been a humongous mistake.";</a:t>
            </a:r>
          </a:p>
          <a:p>
            <a:pPr marL="0" indent="0">
              <a:buNone/>
            </a:pPr>
            <a:r>
              <a:rPr lang="en-US" dirty="0">
                <a:latin typeface="Lucida Console" panose="020B0609040504020204" pitchFamily="49" charset="0"/>
              </a:rPr>
              <a:t>        end the game in death;</a:t>
            </a:r>
          </a:p>
          <a:p>
            <a:pPr marL="0" indent="0">
              <a:buNone/>
            </a:pPr>
            <a:r>
              <a:rPr lang="en-US" dirty="0">
                <a:latin typeface="Lucida Console" panose="020B0609040504020204" pitchFamily="49" charset="0"/>
              </a:rPr>
              <a:t>    clear connections to the item;</a:t>
            </a:r>
          </a:p>
          <a:p>
            <a:pPr marL="0" indent="0">
              <a:buNone/>
            </a:pPr>
            <a:r>
              <a:rPr lang="en-US" dirty="0">
                <a:latin typeface="Lucida Console" panose="020B0609040504020204" pitchFamily="49" charset="0"/>
              </a:rPr>
              <a:t>    let context be the holder of the item;</a:t>
            </a:r>
          </a:p>
          <a:p>
            <a:pPr marL="0" indent="0">
              <a:buNone/>
            </a:pPr>
            <a:r>
              <a:rPr lang="en-US" dirty="0">
                <a:latin typeface="Lucida Console" panose="020B0609040504020204" pitchFamily="49" charset="0"/>
              </a:rPr>
              <a:t>    move corpse to context;</a:t>
            </a:r>
          </a:p>
          <a:p>
            <a:pPr marL="0" indent="0">
              <a:buNone/>
            </a:pPr>
            <a:r>
              <a:rPr lang="en-US" dirty="0">
                <a:latin typeface="Lucida Console" panose="020B0609040504020204" pitchFamily="49" charset="0"/>
              </a:rPr>
              <a:t>    obliterate the item.</a:t>
            </a:r>
          </a:p>
          <a:p>
            <a:pPr marL="0" indent="0">
              <a:buNone/>
            </a:pPr>
            <a:endParaRPr lang="en-US" dirty="0">
              <a:latin typeface="Lucida Console" panose="020B0609040504020204" pitchFamily="49" charset="0"/>
            </a:endParaRPr>
          </a:p>
          <a:p>
            <a:pPr marL="0" indent="0">
              <a:buNone/>
            </a:pPr>
            <a:r>
              <a:rPr lang="en-US" dirty="0">
                <a:latin typeface="Lucida Console" panose="020B0609040504020204" pitchFamily="49" charset="0"/>
              </a:rPr>
              <a:t>To destroy (item - a thing):</a:t>
            </a:r>
          </a:p>
          <a:p>
            <a:pPr marL="0" indent="0">
              <a:buNone/>
            </a:pPr>
            <a:r>
              <a:rPr lang="en-US" dirty="0">
                <a:latin typeface="Lucida Console" panose="020B0609040504020204" pitchFamily="49" charset="0"/>
              </a:rPr>
              <a:t>    clear connections to the item;</a:t>
            </a:r>
          </a:p>
          <a:p>
            <a:pPr marL="0" indent="0">
              <a:buNone/>
            </a:pPr>
            <a:r>
              <a:rPr lang="en-US" dirty="0">
                <a:latin typeface="Lucida Console" panose="020B0609040504020204" pitchFamily="49" charset="0"/>
              </a:rPr>
              <a:t>    let context be the holder of the item;</a:t>
            </a:r>
          </a:p>
          <a:p>
            <a:pPr marL="0" indent="0">
              <a:buNone/>
            </a:pPr>
            <a:r>
              <a:rPr lang="en-US" dirty="0">
                <a:latin typeface="Lucida Console" panose="020B0609040504020204" pitchFamily="49" charset="0"/>
              </a:rPr>
              <a:t>    if the item is visible and something underlies the item:</a:t>
            </a:r>
          </a:p>
          <a:p>
            <a:pPr marL="0" indent="0">
              <a:buNone/>
            </a:pPr>
            <a:r>
              <a:rPr lang="en-US" dirty="0">
                <a:latin typeface="Lucida Console" panose="020B0609040504020204" pitchFamily="49" charset="0"/>
              </a:rPr>
              <a:t>        say "[line break]Left behind [is-are list of things which underlie the item].";</a:t>
            </a:r>
          </a:p>
          <a:p>
            <a:pPr marL="0" indent="0">
              <a:buNone/>
            </a:pPr>
            <a:r>
              <a:rPr lang="en-US" dirty="0">
                <a:latin typeface="Lucida Console" panose="020B0609040504020204" pitchFamily="49" charset="0"/>
              </a:rPr>
              <a:t>    now every thing which underlies the item is in the context;</a:t>
            </a:r>
          </a:p>
          <a:p>
            <a:pPr marL="0" indent="0">
              <a:buNone/>
            </a:pPr>
            <a:r>
              <a:rPr lang="en-US" dirty="0">
                <a:latin typeface="Lucida Console" panose="020B0609040504020204" pitchFamily="49" charset="0"/>
              </a:rPr>
              <a:t>    obliterate the item.</a:t>
            </a:r>
          </a:p>
          <a:p>
            <a:pPr marL="0" indent="0">
              <a:buNone/>
            </a:pPr>
            <a:endParaRPr lang="en-US" dirty="0">
              <a:latin typeface="Lucida Console" panose="020B0609040504020204" pitchFamily="49" charset="0"/>
            </a:endParaRPr>
          </a:p>
        </p:txBody>
      </p:sp>
      <p:sp>
        <p:nvSpPr>
          <p:cNvPr id="4" name="TextBox 3">
            <a:extLst>
              <a:ext uri="{FF2B5EF4-FFF2-40B4-BE49-F238E27FC236}">
                <a16:creationId xmlns:a16="http://schemas.microsoft.com/office/drawing/2014/main" id="{3BE5254C-516E-464A-B537-8B498251456D}"/>
              </a:ext>
            </a:extLst>
          </p:cNvPr>
          <p:cNvSpPr txBox="1"/>
          <p:nvPr/>
        </p:nvSpPr>
        <p:spPr>
          <a:xfrm>
            <a:off x="5953267" y="3241085"/>
            <a:ext cx="4523144" cy="369332"/>
          </a:xfrm>
          <a:prstGeom prst="rect">
            <a:avLst/>
          </a:prstGeom>
          <a:solidFill>
            <a:schemeClr val="accent2"/>
          </a:solidFill>
        </p:spPr>
        <p:txBody>
          <a:bodyPr wrap="square" rtlCol="0">
            <a:spAutoFit/>
          </a:bodyPr>
          <a:lstStyle/>
          <a:p>
            <a:r>
              <a:rPr lang="en-US" dirty="0"/>
              <a:t>from </a:t>
            </a:r>
            <a:r>
              <a:rPr lang="en-US" i="1" dirty="0" err="1"/>
              <a:t>Damnatio</a:t>
            </a:r>
            <a:r>
              <a:rPr lang="en-US" i="1" dirty="0"/>
              <a:t> </a:t>
            </a:r>
            <a:r>
              <a:rPr lang="en-US" i="1" dirty="0" err="1"/>
              <a:t>Memoriae</a:t>
            </a:r>
            <a:r>
              <a:rPr lang="en-US" dirty="0"/>
              <a:t> by Emily Short</a:t>
            </a:r>
            <a:endParaRPr lang="en-US" i="1" dirty="0"/>
          </a:p>
        </p:txBody>
      </p:sp>
    </p:spTree>
    <p:extLst>
      <p:ext uri="{BB962C8B-B14F-4D97-AF65-F5344CB8AC3E}">
        <p14:creationId xmlns:p14="http://schemas.microsoft.com/office/powerpoint/2010/main" val="17270257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102BC4-E761-4CFC-9C8C-060E8C11DE90}"/>
              </a:ext>
            </a:extLst>
          </p:cNvPr>
          <p:cNvSpPr>
            <a:spLocks noGrp="1"/>
          </p:cNvSpPr>
          <p:nvPr>
            <p:ph type="title"/>
          </p:nvPr>
        </p:nvSpPr>
        <p:spPr/>
        <p:txBody>
          <a:bodyPr/>
          <a:lstStyle/>
          <a:p>
            <a:r>
              <a:rPr lang="en-US" dirty="0"/>
              <a:t>STAN modeling language</a:t>
            </a:r>
            <a:br>
              <a:rPr lang="en-US" dirty="0"/>
            </a:br>
            <a:r>
              <a:rPr lang="en-US" sz="2400" dirty="0"/>
              <a:t>domain: Bayesian inference by Hamiltonian Monte Carlo</a:t>
            </a:r>
            <a:endParaRPr lang="en-US" dirty="0"/>
          </a:p>
        </p:txBody>
      </p:sp>
      <p:sp>
        <p:nvSpPr>
          <p:cNvPr id="3" name="Content Placeholder 2">
            <a:extLst>
              <a:ext uri="{FF2B5EF4-FFF2-40B4-BE49-F238E27FC236}">
                <a16:creationId xmlns:a16="http://schemas.microsoft.com/office/drawing/2014/main" id="{3CF23386-C7EB-4815-A389-83C596D23831}"/>
              </a:ext>
            </a:extLst>
          </p:cNvPr>
          <p:cNvSpPr>
            <a:spLocks noGrp="1"/>
          </p:cNvSpPr>
          <p:nvPr>
            <p:ph sz="half" idx="1"/>
          </p:nvPr>
        </p:nvSpPr>
        <p:spPr/>
        <p:txBody>
          <a:bodyPr>
            <a:noAutofit/>
          </a:bodyPr>
          <a:lstStyle/>
          <a:p>
            <a:pPr marL="0" indent="0">
              <a:buNone/>
            </a:pPr>
            <a:r>
              <a:rPr lang="en-US" sz="1400" dirty="0">
                <a:latin typeface="Lucida Console" panose="020B0609040504020204" pitchFamily="49" charset="0"/>
              </a:rPr>
              <a:t>data {</a:t>
            </a:r>
          </a:p>
          <a:p>
            <a:pPr marL="0" indent="0">
              <a:buNone/>
            </a:pPr>
            <a:r>
              <a:rPr lang="en-US" sz="1400" dirty="0">
                <a:latin typeface="Lucida Console" panose="020B0609040504020204" pitchFamily="49" charset="0"/>
              </a:rPr>
              <a:t>    </a:t>
            </a:r>
            <a:r>
              <a:rPr lang="en-US" sz="1400" dirty="0" err="1">
                <a:latin typeface="Lucida Console" panose="020B0609040504020204" pitchFamily="49" charset="0"/>
              </a:rPr>
              <a:t>int</a:t>
            </a:r>
            <a:r>
              <a:rPr lang="en-US" sz="1400" dirty="0">
                <a:latin typeface="Lucida Console" panose="020B0609040504020204" pitchFamily="49" charset="0"/>
              </a:rPr>
              <a:t>&lt;lower=0&gt; J; // number of schools</a:t>
            </a:r>
          </a:p>
          <a:p>
            <a:pPr marL="0" indent="0">
              <a:buNone/>
            </a:pPr>
            <a:r>
              <a:rPr lang="en-US" sz="1400" dirty="0">
                <a:latin typeface="Lucida Console" panose="020B0609040504020204" pitchFamily="49" charset="0"/>
              </a:rPr>
              <a:t>    real y[J]; // estimated treatment effects</a:t>
            </a:r>
          </a:p>
          <a:p>
            <a:pPr marL="0" indent="0">
              <a:buNone/>
            </a:pPr>
            <a:r>
              <a:rPr lang="en-US" sz="1400" dirty="0">
                <a:latin typeface="Lucida Console" panose="020B0609040504020204" pitchFamily="49" charset="0"/>
              </a:rPr>
              <a:t>    real&lt;lower=0&gt; sigma[J]; // </a:t>
            </a:r>
            <a:r>
              <a:rPr lang="en-US" sz="1400" dirty="0" err="1">
                <a:latin typeface="Lucida Console" panose="020B0609040504020204" pitchFamily="49" charset="0"/>
              </a:rPr>
              <a:t>s.e.’s</a:t>
            </a:r>
            <a:r>
              <a:rPr lang="en-US" sz="1400" dirty="0">
                <a:latin typeface="Lucida Console" panose="020B0609040504020204" pitchFamily="49" charset="0"/>
              </a:rPr>
              <a:t> of effect estimates</a:t>
            </a:r>
          </a:p>
          <a:p>
            <a:pPr marL="0" indent="0">
              <a:buNone/>
            </a:pPr>
            <a:r>
              <a:rPr lang="en-US" sz="1400" dirty="0">
                <a:latin typeface="Lucida Console" panose="020B0609040504020204" pitchFamily="49" charset="0"/>
              </a:rPr>
              <a:t>}</a:t>
            </a:r>
          </a:p>
          <a:p>
            <a:pPr marL="0" indent="0">
              <a:buNone/>
            </a:pPr>
            <a:endParaRPr lang="en-US" sz="1400" dirty="0">
              <a:latin typeface="Lucida Console" panose="020B0609040504020204" pitchFamily="49" charset="0"/>
            </a:endParaRPr>
          </a:p>
          <a:p>
            <a:pPr marL="0" indent="0">
              <a:buNone/>
            </a:pPr>
            <a:r>
              <a:rPr lang="en-US" sz="1400" dirty="0">
                <a:latin typeface="Lucida Console" panose="020B0609040504020204" pitchFamily="49" charset="0"/>
              </a:rPr>
              <a:t>parameters {</a:t>
            </a:r>
          </a:p>
          <a:p>
            <a:pPr marL="0" indent="0">
              <a:buNone/>
            </a:pPr>
            <a:r>
              <a:rPr lang="en-US" sz="1400" dirty="0">
                <a:latin typeface="Lucida Console" panose="020B0609040504020204" pitchFamily="49" charset="0"/>
              </a:rPr>
              <a:t>    real mu; // population mean</a:t>
            </a:r>
          </a:p>
          <a:p>
            <a:pPr marL="0" indent="0">
              <a:buNone/>
            </a:pPr>
            <a:r>
              <a:rPr lang="en-US" sz="1400" dirty="0">
                <a:latin typeface="Lucida Console" panose="020B0609040504020204" pitchFamily="49" charset="0"/>
              </a:rPr>
              <a:t>    real&lt;lower=0&gt; tau; // population </a:t>
            </a:r>
            <a:r>
              <a:rPr lang="en-US" sz="1400" dirty="0" err="1">
                <a:latin typeface="Lucida Console" panose="020B0609040504020204" pitchFamily="49" charset="0"/>
              </a:rPr>
              <a:t>sd</a:t>
            </a:r>
            <a:endParaRPr lang="en-US" sz="1400" dirty="0">
              <a:latin typeface="Lucida Console" panose="020B0609040504020204" pitchFamily="49" charset="0"/>
            </a:endParaRPr>
          </a:p>
          <a:p>
            <a:pPr marL="0" indent="0">
              <a:buNone/>
            </a:pPr>
            <a:r>
              <a:rPr lang="en-US" sz="1400" dirty="0">
                <a:latin typeface="Lucida Console" panose="020B0609040504020204" pitchFamily="49" charset="0"/>
              </a:rPr>
              <a:t>    vector[J] eta; // school-level errors</a:t>
            </a:r>
          </a:p>
          <a:p>
            <a:pPr marL="0" indent="0">
              <a:buNone/>
            </a:pPr>
            <a:r>
              <a:rPr lang="en-US" sz="1400" dirty="0">
                <a:latin typeface="Lucida Console" panose="020B0609040504020204" pitchFamily="49" charset="0"/>
              </a:rPr>
              <a:t>}</a:t>
            </a:r>
          </a:p>
        </p:txBody>
      </p:sp>
      <p:sp>
        <p:nvSpPr>
          <p:cNvPr id="5" name="Content Placeholder 4">
            <a:extLst>
              <a:ext uri="{FF2B5EF4-FFF2-40B4-BE49-F238E27FC236}">
                <a16:creationId xmlns:a16="http://schemas.microsoft.com/office/drawing/2014/main" id="{F67912FB-57EA-4E89-807E-1392D7DADDF8}"/>
              </a:ext>
            </a:extLst>
          </p:cNvPr>
          <p:cNvSpPr>
            <a:spLocks noGrp="1"/>
          </p:cNvSpPr>
          <p:nvPr>
            <p:ph sz="half" idx="2"/>
          </p:nvPr>
        </p:nvSpPr>
        <p:spPr/>
        <p:txBody>
          <a:bodyPr>
            <a:normAutofit/>
          </a:bodyPr>
          <a:lstStyle/>
          <a:p>
            <a:pPr marL="0" indent="0">
              <a:buNone/>
            </a:pPr>
            <a:r>
              <a:rPr lang="en-US" sz="1400" dirty="0">
                <a:latin typeface="Lucida Console" panose="020B0609040504020204" pitchFamily="49" charset="0"/>
              </a:rPr>
              <a:t>transformed parameters {</a:t>
            </a:r>
          </a:p>
          <a:p>
            <a:pPr marL="0" indent="0">
              <a:buNone/>
            </a:pPr>
            <a:r>
              <a:rPr lang="en-US" sz="1400" dirty="0">
                <a:latin typeface="Lucida Console" panose="020B0609040504020204" pitchFamily="49" charset="0"/>
              </a:rPr>
              <a:t>    vector[J] theta; // school effects</a:t>
            </a:r>
          </a:p>
          <a:p>
            <a:pPr marL="0" indent="0">
              <a:buNone/>
            </a:pPr>
            <a:r>
              <a:rPr lang="en-US" sz="1400" dirty="0">
                <a:latin typeface="Lucida Console" panose="020B0609040504020204" pitchFamily="49" charset="0"/>
              </a:rPr>
              <a:t>    theta &lt;- mu + tau*eta;</a:t>
            </a:r>
          </a:p>
          <a:p>
            <a:pPr marL="0" indent="0">
              <a:buNone/>
            </a:pPr>
            <a:r>
              <a:rPr lang="en-US" sz="1400" dirty="0">
                <a:latin typeface="Lucida Console" panose="020B0609040504020204" pitchFamily="49" charset="0"/>
              </a:rPr>
              <a:t>}</a:t>
            </a:r>
          </a:p>
          <a:p>
            <a:pPr marL="0" indent="0">
              <a:buNone/>
            </a:pPr>
            <a:endParaRPr lang="en-US" sz="1400" dirty="0">
              <a:latin typeface="Lucida Console" panose="020B0609040504020204" pitchFamily="49" charset="0"/>
            </a:endParaRPr>
          </a:p>
          <a:p>
            <a:pPr marL="0" indent="0">
              <a:buNone/>
            </a:pPr>
            <a:r>
              <a:rPr lang="en-US" sz="1400" dirty="0">
                <a:latin typeface="Lucida Console" panose="020B0609040504020204" pitchFamily="49" charset="0"/>
              </a:rPr>
              <a:t>model {</a:t>
            </a:r>
          </a:p>
          <a:p>
            <a:pPr marL="0" indent="0">
              <a:buNone/>
            </a:pPr>
            <a:r>
              <a:rPr lang="en-US" sz="1400" dirty="0">
                <a:latin typeface="Lucida Console" panose="020B0609040504020204" pitchFamily="49" charset="0"/>
              </a:rPr>
              <a:t>    eta ~ normal(0, 1);</a:t>
            </a:r>
          </a:p>
          <a:p>
            <a:pPr marL="0" indent="0">
              <a:buNone/>
            </a:pPr>
            <a:r>
              <a:rPr lang="en-US" sz="1400" dirty="0">
                <a:latin typeface="Lucida Console" panose="020B0609040504020204" pitchFamily="49" charset="0"/>
              </a:rPr>
              <a:t>    y ~ normal(theta, sigma);</a:t>
            </a:r>
          </a:p>
          <a:p>
            <a:pPr marL="0" indent="0">
              <a:buNone/>
            </a:pPr>
            <a:r>
              <a:rPr lang="en-US" sz="1400" dirty="0">
                <a:latin typeface="Lucida Console" panose="020B0609040504020204" pitchFamily="49" charset="0"/>
              </a:rPr>
              <a:t>}</a:t>
            </a:r>
          </a:p>
        </p:txBody>
      </p:sp>
      <p:sp>
        <p:nvSpPr>
          <p:cNvPr id="6" name="TextBox 5">
            <a:extLst>
              <a:ext uri="{FF2B5EF4-FFF2-40B4-BE49-F238E27FC236}">
                <a16:creationId xmlns:a16="http://schemas.microsoft.com/office/drawing/2014/main" id="{FD5C4504-F85C-4C40-8848-93BF83B7D8DE}"/>
              </a:ext>
            </a:extLst>
          </p:cNvPr>
          <p:cNvSpPr txBox="1"/>
          <p:nvPr/>
        </p:nvSpPr>
        <p:spPr>
          <a:xfrm>
            <a:off x="6019800" y="5043758"/>
            <a:ext cx="5181600" cy="369332"/>
          </a:xfrm>
          <a:prstGeom prst="rect">
            <a:avLst/>
          </a:prstGeom>
          <a:solidFill>
            <a:schemeClr val="accent2"/>
          </a:solidFill>
        </p:spPr>
        <p:txBody>
          <a:bodyPr wrap="square" rtlCol="0">
            <a:spAutoFit/>
          </a:bodyPr>
          <a:lstStyle/>
          <a:p>
            <a:r>
              <a:rPr lang="en-US" dirty="0"/>
              <a:t>from </a:t>
            </a:r>
            <a:r>
              <a:rPr lang="en-US" i="1" dirty="0"/>
              <a:t>Bayesian Data Analysis, </a:t>
            </a:r>
            <a:r>
              <a:rPr lang="en-US" dirty="0"/>
              <a:t>by Gelman et al.</a:t>
            </a:r>
            <a:endParaRPr lang="en-US" i="1" dirty="0"/>
          </a:p>
        </p:txBody>
      </p:sp>
    </p:spTree>
    <p:extLst>
      <p:ext uri="{BB962C8B-B14F-4D97-AF65-F5344CB8AC3E}">
        <p14:creationId xmlns:p14="http://schemas.microsoft.com/office/powerpoint/2010/main" val="20100737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5A93F-F395-4B7A-B6A9-51F314B7E43C}"/>
              </a:ext>
            </a:extLst>
          </p:cNvPr>
          <p:cNvSpPr>
            <a:spLocks noGrp="1"/>
          </p:cNvSpPr>
          <p:nvPr>
            <p:ph type="title"/>
          </p:nvPr>
        </p:nvSpPr>
        <p:spPr/>
        <p:txBody>
          <a:bodyPr/>
          <a:lstStyle/>
          <a:p>
            <a:r>
              <a:rPr lang="en-US" dirty="0"/>
              <a:t>Case Study: PML</a:t>
            </a:r>
            <a:br>
              <a:rPr lang="en-US" dirty="0"/>
            </a:br>
            <a:r>
              <a:rPr lang="en-US" sz="2400" dirty="0"/>
              <a:t>Portfolio Model Language</a:t>
            </a:r>
          </a:p>
        </p:txBody>
      </p:sp>
      <p:sp>
        <p:nvSpPr>
          <p:cNvPr id="5" name="Content Placeholder 4">
            <a:extLst>
              <a:ext uri="{FF2B5EF4-FFF2-40B4-BE49-F238E27FC236}">
                <a16:creationId xmlns:a16="http://schemas.microsoft.com/office/drawing/2014/main" id="{D27E5611-14B9-4540-902A-772C12A43614}"/>
              </a:ext>
            </a:extLst>
          </p:cNvPr>
          <p:cNvSpPr>
            <a:spLocks noGrp="1"/>
          </p:cNvSpPr>
          <p:nvPr>
            <p:ph idx="1"/>
          </p:nvPr>
        </p:nvSpPr>
        <p:spPr/>
        <p:txBody>
          <a:bodyPr/>
          <a:lstStyle/>
          <a:p>
            <a:r>
              <a:rPr lang="en-US" dirty="0"/>
              <a:t>An independent E&amp;P client built a sophisticated set of teams, processes, and technology for modeling, managing, and optimizing the corporate portfolio</a:t>
            </a:r>
          </a:p>
          <a:p>
            <a:r>
              <a:rPr lang="en-US" dirty="0"/>
              <a:t>Fully probabilistic characterizations of available opportunities: timing, dependencies, cashflows</a:t>
            </a:r>
          </a:p>
          <a:p>
            <a:r>
              <a:rPr lang="en-US" dirty="0"/>
              <a:t>Optimized for expected NPV under constraint and environment “scenarios”</a:t>
            </a:r>
          </a:p>
          <a:p>
            <a:r>
              <a:rPr lang="en-US" dirty="0"/>
              <a:t>See SPE-187162-MS</a:t>
            </a:r>
          </a:p>
        </p:txBody>
      </p:sp>
    </p:spTree>
    <p:extLst>
      <p:ext uri="{BB962C8B-B14F-4D97-AF65-F5344CB8AC3E}">
        <p14:creationId xmlns:p14="http://schemas.microsoft.com/office/powerpoint/2010/main" val="532003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D6E488-37C8-427C-8CA5-5982364ED3A7}"/>
              </a:ext>
            </a:extLst>
          </p:cNvPr>
          <p:cNvSpPr>
            <a:spLocks noGrp="1"/>
          </p:cNvSpPr>
          <p:nvPr>
            <p:ph type="title"/>
          </p:nvPr>
        </p:nvSpPr>
        <p:spPr/>
        <p:txBody>
          <a:bodyPr/>
          <a:lstStyle/>
          <a:p>
            <a:r>
              <a:rPr lang="en-US" dirty="0"/>
              <a:t>There is no magic,</a:t>
            </a:r>
            <a:br>
              <a:rPr lang="en-US" dirty="0"/>
            </a:br>
            <a:r>
              <a:rPr lang="en-US" dirty="0"/>
              <a:t>only engineering</a:t>
            </a:r>
          </a:p>
        </p:txBody>
      </p:sp>
      <p:sp>
        <p:nvSpPr>
          <p:cNvPr id="5" name="Text Placeholder 4">
            <a:extLst>
              <a:ext uri="{FF2B5EF4-FFF2-40B4-BE49-F238E27FC236}">
                <a16:creationId xmlns:a16="http://schemas.microsoft.com/office/drawing/2014/main" id="{7FE44F1F-795A-4080-A480-4F6D4D365B39}"/>
              </a:ext>
            </a:extLst>
          </p:cNvPr>
          <p:cNvSpPr>
            <a:spLocks noGrp="1"/>
          </p:cNvSpPr>
          <p:nvPr>
            <p:ph type="body" idx="1"/>
          </p:nvPr>
        </p:nvSpPr>
        <p:spPr/>
        <p:txBody>
          <a:bodyPr/>
          <a:lstStyle/>
          <a:p>
            <a:r>
              <a:rPr lang="en-US" dirty="0"/>
              <a:t>It’s OK to feel like a wizard, though</a:t>
            </a:r>
          </a:p>
        </p:txBody>
      </p:sp>
    </p:spTree>
    <p:extLst>
      <p:ext uri="{BB962C8B-B14F-4D97-AF65-F5344CB8AC3E}">
        <p14:creationId xmlns:p14="http://schemas.microsoft.com/office/powerpoint/2010/main" val="27633749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5A93F-F395-4B7A-B6A9-51F314B7E43C}"/>
              </a:ext>
            </a:extLst>
          </p:cNvPr>
          <p:cNvSpPr>
            <a:spLocks noGrp="1"/>
          </p:cNvSpPr>
          <p:nvPr>
            <p:ph type="title"/>
          </p:nvPr>
        </p:nvSpPr>
        <p:spPr/>
        <p:txBody>
          <a:bodyPr/>
          <a:lstStyle/>
          <a:p>
            <a:r>
              <a:rPr lang="en-US" dirty="0"/>
              <a:t>Case Study: PML</a:t>
            </a:r>
            <a:br>
              <a:rPr lang="en-US" dirty="0"/>
            </a:br>
            <a:r>
              <a:rPr lang="en-US" sz="2400" dirty="0"/>
              <a:t>Portfolio Model Language</a:t>
            </a:r>
          </a:p>
        </p:txBody>
      </p:sp>
      <p:sp>
        <p:nvSpPr>
          <p:cNvPr id="5" name="Content Placeholder 4">
            <a:extLst>
              <a:ext uri="{FF2B5EF4-FFF2-40B4-BE49-F238E27FC236}">
                <a16:creationId xmlns:a16="http://schemas.microsoft.com/office/drawing/2014/main" id="{D27E5611-14B9-4540-902A-772C12A43614}"/>
              </a:ext>
            </a:extLst>
          </p:cNvPr>
          <p:cNvSpPr>
            <a:spLocks noGrp="1"/>
          </p:cNvSpPr>
          <p:nvPr>
            <p:ph idx="1"/>
          </p:nvPr>
        </p:nvSpPr>
        <p:spPr/>
        <p:txBody>
          <a:bodyPr/>
          <a:lstStyle/>
          <a:p>
            <a:r>
              <a:rPr lang="en-US" dirty="0"/>
              <a:t>We’d also built a high-performance post-processor for Monte Carlo simulation</a:t>
            </a:r>
          </a:p>
          <a:p>
            <a:r>
              <a:rPr lang="en-US" dirty="0"/>
              <a:t>Run the “optimized” selections under many probabilistic realizations (based on modeled uncertainty)</a:t>
            </a:r>
          </a:p>
          <a:p>
            <a:r>
              <a:rPr lang="en-US" dirty="0"/>
              <a:t>Report mean, P90, P50, P10 for each cashflow item (e.g. total capital, gross oil…)</a:t>
            </a:r>
          </a:p>
        </p:txBody>
      </p:sp>
    </p:spTree>
    <p:extLst>
      <p:ext uri="{BB962C8B-B14F-4D97-AF65-F5344CB8AC3E}">
        <p14:creationId xmlns:p14="http://schemas.microsoft.com/office/powerpoint/2010/main" val="38405995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5A93F-F395-4B7A-B6A9-51F314B7E43C}"/>
              </a:ext>
            </a:extLst>
          </p:cNvPr>
          <p:cNvSpPr>
            <a:spLocks noGrp="1"/>
          </p:cNvSpPr>
          <p:nvPr>
            <p:ph type="title"/>
          </p:nvPr>
        </p:nvSpPr>
        <p:spPr/>
        <p:txBody>
          <a:bodyPr/>
          <a:lstStyle/>
          <a:p>
            <a:r>
              <a:rPr lang="en-US" dirty="0"/>
              <a:t>Case Study: PML</a:t>
            </a:r>
            <a:br>
              <a:rPr lang="en-US" dirty="0"/>
            </a:br>
            <a:r>
              <a:rPr lang="en-US" sz="2400" dirty="0"/>
              <a:t>Portfolio Model Language</a:t>
            </a:r>
          </a:p>
        </p:txBody>
      </p:sp>
      <p:sp>
        <p:nvSpPr>
          <p:cNvPr id="5" name="Content Placeholder 4">
            <a:extLst>
              <a:ext uri="{FF2B5EF4-FFF2-40B4-BE49-F238E27FC236}">
                <a16:creationId xmlns:a16="http://schemas.microsoft.com/office/drawing/2014/main" id="{D27E5611-14B9-4540-902A-772C12A43614}"/>
              </a:ext>
            </a:extLst>
          </p:cNvPr>
          <p:cNvSpPr>
            <a:spLocks noGrp="1"/>
          </p:cNvSpPr>
          <p:nvPr>
            <p:ph idx="1"/>
          </p:nvPr>
        </p:nvSpPr>
        <p:spPr/>
        <p:txBody>
          <a:bodyPr>
            <a:normAutofit lnSpcReduction="10000"/>
          </a:bodyPr>
          <a:lstStyle/>
          <a:p>
            <a:pPr marL="0" indent="0">
              <a:buNone/>
            </a:pPr>
            <a:r>
              <a:rPr lang="en-US" dirty="0"/>
              <a:t>This worked well, but interesting questions look less like</a:t>
            </a:r>
          </a:p>
          <a:p>
            <a:pPr marL="0" indent="0">
              <a:buNone/>
            </a:pPr>
            <a:r>
              <a:rPr lang="en-US" dirty="0"/>
              <a:t>    </a:t>
            </a:r>
            <a:r>
              <a:rPr lang="en-US" dirty="0">
                <a:solidFill>
                  <a:srgbClr val="FF0000"/>
                </a:solidFill>
              </a:rPr>
              <a:t>“what’s the P90 total oil production in 2018 for the Permian?”</a:t>
            </a:r>
          </a:p>
          <a:p>
            <a:pPr marL="0" indent="0">
              <a:buNone/>
            </a:pPr>
            <a:endParaRPr lang="en-US" dirty="0"/>
          </a:p>
          <a:p>
            <a:pPr marL="0" indent="0">
              <a:buNone/>
            </a:pPr>
            <a:r>
              <a:rPr lang="en-US" dirty="0"/>
              <a:t>and more like</a:t>
            </a:r>
          </a:p>
          <a:p>
            <a:pPr marL="0" indent="0">
              <a:buNone/>
            </a:pPr>
            <a:r>
              <a:rPr lang="en-US" dirty="0"/>
              <a:t>    </a:t>
            </a:r>
            <a:r>
              <a:rPr lang="en-US" dirty="0">
                <a:solidFill>
                  <a:schemeClr val="accent6"/>
                </a:solidFill>
              </a:rPr>
              <a:t>“what’s the probability of achieving our cashflow targets, while also staying within the desired capital budget?”</a:t>
            </a:r>
          </a:p>
          <a:p>
            <a:pPr marL="0" indent="0">
              <a:buNone/>
            </a:pPr>
            <a:endParaRPr lang="en-US" dirty="0"/>
          </a:p>
          <a:p>
            <a:pPr marL="0" indent="0">
              <a:buNone/>
            </a:pPr>
            <a:r>
              <a:rPr lang="en-US" dirty="0"/>
              <a:t>In fact, there are an infinite number of these interesting questions… and the programmer is the worst person of all to try to guess them up front.</a:t>
            </a:r>
          </a:p>
          <a:p>
            <a:endParaRPr lang="en-US" dirty="0"/>
          </a:p>
        </p:txBody>
      </p:sp>
    </p:spTree>
    <p:extLst>
      <p:ext uri="{BB962C8B-B14F-4D97-AF65-F5344CB8AC3E}">
        <p14:creationId xmlns:p14="http://schemas.microsoft.com/office/powerpoint/2010/main" val="26770422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5A93F-F395-4B7A-B6A9-51F314B7E43C}"/>
              </a:ext>
            </a:extLst>
          </p:cNvPr>
          <p:cNvSpPr>
            <a:spLocks noGrp="1"/>
          </p:cNvSpPr>
          <p:nvPr>
            <p:ph type="title"/>
          </p:nvPr>
        </p:nvSpPr>
        <p:spPr/>
        <p:txBody>
          <a:bodyPr/>
          <a:lstStyle/>
          <a:p>
            <a:r>
              <a:rPr lang="en-US" dirty="0"/>
              <a:t>Case Study: PML</a:t>
            </a:r>
            <a:br>
              <a:rPr lang="en-US" dirty="0"/>
            </a:br>
            <a:r>
              <a:rPr lang="en-US" sz="2400" dirty="0"/>
              <a:t>Portfolio Model Language</a:t>
            </a:r>
          </a:p>
        </p:txBody>
      </p:sp>
      <p:sp>
        <p:nvSpPr>
          <p:cNvPr id="5" name="Content Placeholder 4">
            <a:extLst>
              <a:ext uri="{FF2B5EF4-FFF2-40B4-BE49-F238E27FC236}">
                <a16:creationId xmlns:a16="http://schemas.microsoft.com/office/drawing/2014/main" id="{D27E5611-14B9-4540-902A-772C12A43614}"/>
              </a:ext>
            </a:extLst>
          </p:cNvPr>
          <p:cNvSpPr>
            <a:spLocks noGrp="1"/>
          </p:cNvSpPr>
          <p:nvPr>
            <p:ph idx="1"/>
          </p:nvPr>
        </p:nvSpPr>
        <p:spPr/>
        <p:txBody>
          <a:bodyPr>
            <a:normAutofit/>
          </a:bodyPr>
          <a:lstStyle/>
          <a:p>
            <a:r>
              <a:rPr lang="en-US" sz="2400" dirty="0"/>
              <a:t>My solution: a simple expression language for describing how to aggregate and summarize cashflows and collect statistics from them</a:t>
            </a:r>
          </a:p>
          <a:p>
            <a:r>
              <a:rPr lang="en-US" sz="2400" dirty="0"/>
              <a:t>It allows arithmetic operations, discounting and rate-of-return calculations, cumulation over time, and simple logical comparisons (e.g. “does this value exceed this threshold?”)</a:t>
            </a:r>
          </a:p>
          <a:p>
            <a:r>
              <a:rPr lang="en-US" sz="2400" dirty="0"/>
              <a:t>Minimalist syntax (s-expressions) based on Lisp</a:t>
            </a:r>
          </a:p>
          <a:p>
            <a:r>
              <a:rPr lang="en-US" sz="2400" dirty="0"/>
              <a:t>Composable: operators nest in the expected way (“cumulative of total of NPV of difference of …”)</a:t>
            </a:r>
          </a:p>
          <a:p>
            <a:r>
              <a:rPr lang="en-US" sz="2400" dirty="0"/>
              <a:t>Trivially type-safe: everything’s a number</a:t>
            </a:r>
          </a:p>
          <a:p>
            <a:r>
              <a:rPr lang="en-US" sz="2400" dirty="0"/>
              <a:t>Easy to parse: prefix notation and </a:t>
            </a:r>
            <a:r>
              <a:rPr lang="en-US" sz="2400" dirty="0">
                <a:latin typeface="Lucida Console" panose="020B0609040504020204" pitchFamily="49" charset="0"/>
              </a:rPr>
              <a:t>(lisp style forms)</a:t>
            </a:r>
            <a:r>
              <a:rPr lang="en-US" sz="2400" dirty="0"/>
              <a:t> remove ambiguity from the grammar (no PEMDAS hacks)</a:t>
            </a:r>
          </a:p>
        </p:txBody>
      </p:sp>
    </p:spTree>
    <p:extLst>
      <p:ext uri="{BB962C8B-B14F-4D97-AF65-F5344CB8AC3E}">
        <p14:creationId xmlns:p14="http://schemas.microsoft.com/office/powerpoint/2010/main" val="14679372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5A93F-F395-4B7A-B6A9-51F314B7E43C}"/>
              </a:ext>
            </a:extLst>
          </p:cNvPr>
          <p:cNvSpPr>
            <a:spLocks noGrp="1"/>
          </p:cNvSpPr>
          <p:nvPr>
            <p:ph type="title"/>
          </p:nvPr>
        </p:nvSpPr>
        <p:spPr/>
        <p:txBody>
          <a:bodyPr/>
          <a:lstStyle/>
          <a:p>
            <a:r>
              <a:rPr lang="en-US" dirty="0"/>
              <a:t>Case Study: PML</a:t>
            </a:r>
            <a:br>
              <a:rPr lang="en-US" dirty="0"/>
            </a:br>
            <a:r>
              <a:rPr lang="en-US" sz="2400" dirty="0"/>
              <a:t>Portfolio Model Language</a:t>
            </a:r>
          </a:p>
        </p:txBody>
      </p:sp>
      <p:sp>
        <p:nvSpPr>
          <p:cNvPr id="5" name="Content Placeholder 4">
            <a:extLst>
              <a:ext uri="{FF2B5EF4-FFF2-40B4-BE49-F238E27FC236}">
                <a16:creationId xmlns:a16="http://schemas.microsoft.com/office/drawing/2014/main" id="{D27E5611-14B9-4540-902A-772C12A43614}"/>
              </a:ext>
            </a:extLst>
          </p:cNvPr>
          <p:cNvSpPr>
            <a:spLocks noGrp="1"/>
          </p:cNvSpPr>
          <p:nvPr>
            <p:ph sz="half" idx="1"/>
          </p:nvPr>
        </p:nvSpPr>
        <p:spPr/>
        <p:txBody>
          <a:bodyPr>
            <a:normAutofit fontScale="40000" lnSpcReduction="20000"/>
          </a:bodyPr>
          <a:lstStyle/>
          <a:p>
            <a:pPr marL="0" indent="0">
              <a:lnSpc>
                <a:spcPct val="120000"/>
              </a:lnSpc>
              <a:spcBef>
                <a:spcPts val="0"/>
              </a:spcBef>
              <a:buNone/>
            </a:pPr>
            <a:r>
              <a:rPr lang="en-US" dirty="0">
                <a:latin typeface="Lucida Console" panose="020B0609040504020204" pitchFamily="49" charset="0"/>
              </a:rPr>
              <a:t>(statistics</a:t>
            </a:r>
          </a:p>
          <a:p>
            <a:pPr marL="0" indent="0">
              <a:lnSpc>
                <a:spcPct val="120000"/>
              </a:lnSpc>
              <a:spcBef>
                <a:spcPts val="0"/>
              </a:spcBef>
              <a:buNone/>
            </a:pPr>
            <a:r>
              <a:rPr lang="en-US" dirty="0">
                <a:latin typeface="Lucida Console" panose="020B0609040504020204" pitchFamily="49" charset="0"/>
              </a:rPr>
              <a:t>  (summary (by-attribute [Region]) each-year</a:t>
            </a:r>
          </a:p>
          <a:p>
            <a:pPr marL="0" indent="0">
              <a:lnSpc>
                <a:spcPct val="120000"/>
              </a:lnSpc>
              <a:spcBef>
                <a:spcPts val="0"/>
              </a:spcBef>
              <a:buNone/>
            </a:pPr>
            <a:r>
              <a:rPr lang="en-US" dirty="0">
                <a:latin typeface="Lucida Console" panose="020B0609040504020204" pitchFamily="49" charset="0"/>
              </a:rPr>
              <a:t>    (total [Wells Per Year])</a:t>
            </a:r>
          </a:p>
          <a:p>
            <a:pPr marL="0" indent="0">
              <a:lnSpc>
                <a:spcPct val="120000"/>
              </a:lnSpc>
              <a:spcBef>
                <a:spcPts val="0"/>
              </a:spcBef>
              <a:buNone/>
            </a:pPr>
            <a:r>
              <a:rPr lang="en-US" dirty="0">
                <a:latin typeface="Lucida Console" panose="020B0609040504020204" pitchFamily="49" charset="0"/>
              </a:rPr>
              <a:t>    (total [Net BOE Volume </a:t>
            </a:r>
            <a:r>
              <a:rPr lang="en-US" dirty="0" err="1">
                <a:latin typeface="Lucida Console" panose="020B0609040504020204" pitchFamily="49" charset="0"/>
              </a:rPr>
              <a:t>Mboe</a:t>
            </a:r>
            <a:r>
              <a:rPr lang="en-US" dirty="0">
                <a:latin typeface="Lucida Console" panose="020B0609040504020204" pitchFamily="49" charset="0"/>
              </a:rPr>
              <a:t>])</a:t>
            </a:r>
          </a:p>
          <a:p>
            <a:pPr marL="0" indent="0">
              <a:lnSpc>
                <a:spcPct val="120000"/>
              </a:lnSpc>
              <a:spcBef>
                <a:spcPts val="0"/>
              </a:spcBef>
              <a:buNone/>
            </a:pPr>
            <a:r>
              <a:rPr lang="en-US" dirty="0">
                <a:latin typeface="Lucida Console" panose="020B0609040504020204" pitchFamily="49" charset="0"/>
              </a:rPr>
              <a:t>    (total [Net Lifting LOE M$])</a:t>
            </a:r>
          </a:p>
          <a:p>
            <a:pPr marL="0" indent="0">
              <a:lnSpc>
                <a:spcPct val="120000"/>
              </a:lnSpc>
              <a:spcBef>
                <a:spcPts val="0"/>
              </a:spcBef>
              <a:buNone/>
            </a:pPr>
            <a:r>
              <a:rPr lang="en-US" dirty="0">
                <a:latin typeface="Lucida Console" panose="020B0609040504020204" pitchFamily="49" charset="0"/>
              </a:rPr>
              <a:t>    (total (+ [Net Capital M$]</a:t>
            </a:r>
          </a:p>
          <a:p>
            <a:pPr marL="0" indent="0">
              <a:lnSpc>
                <a:spcPct val="120000"/>
              </a:lnSpc>
              <a:spcBef>
                <a:spcPts val="0"/>
              </a:spcBef>
              <a:buNone/>
            </a:pPr>
            <a:r>
              <a:rPr lang="en-US" dirty="0">
                <a:latin typeface="Lucida Console" panose="020B0609040504020204" pitchFamily="49" charset="0"/>
              </a:rPr>
              <a:t>              [Net ITS M$]</a:t>
            </a:r>
          </a:p>
          <a:p>
            <a:pPr marL="0" indent="0">
              <a:lnSpc>
                <a:spcPct val="120000"/>
              </a:lnSpc>
              <a:spcBef>
                <a:spcPts val="0"/>
              </a:spcBef>
              <a:buNone/>
            </a:pPr>
            <a:r>
              <a:rPr lang="en-US" dirty="0">
                <a:latin typeface="Lucida Console" panose="020B0609040504020204" pitchFamily="49" charset="0"/>
              </a:rPr>
              <a:t>              [Net Capitalized OH M$]</a:t>
            </a:r>
          </a:p>
          <a:p>
            <a:pPr marL="0" indent="0">
              <a:lnSpc>
                <a:spcPct val="120000"/>
              </a:lnSpc>
              <a:spcBef>
                <a:spcPts val="0"/>
              </a:spcBef>
              <a:buNone/>
            </a:pPr>
            <a:r>
              <a:rPr lang="en-US" dirty="0">
                <a:latin typeface="Lucida Console" panose="020B0609040504020204" pitchFamily="49" charset="0"/>
              </a:rPr>
              <a:t>              [Net Leasehold M$]</a:t>
            </a:r>
          </a:p>
          <a:p>
            <a:pPr marL="0" indent="0">
              <a:lnSpc>
                <a:spcPct val="120000"/>
              </a:lnSpc>
              <a:spcBef>
                <a:spcPts val="0"/>
              </a:spcBef>
              <a:buNone/>
            </a:pPr>
            <a:r>
              <a:rPr lang="en-US" dirty="0">
                <a:latin typeface="Lucida Console" panose="020B0609040504020204" pitchFamily="49" charset="0"/>
              </a:rPr>
              <a:t>              [Net Seismic M$]))</a:t>
            </a:r>
          </a:p>
          <a:p>
            <a:pPr marL="0" indent="0">
              <a:lnSpc>
                <a:spcPct val="120000"/>
              </a:lnSpc>
              <a:spcBef>
                <a:spcPts val="0"/>
              </a:spcBef>
              <a:buNone/>
            </a:pPr>
            <a:r>
              <a:rPr lang="en-US" dirty="0">
                <a:latin typeface="Lucida Console" panose="020B0609040504020204" pitchFamily="49" charset="0"/>
              </a:rPr>
              <a:t>       as [Net Total Capital M$]</a:t>
            </a:r>
          </a:p>
          <a:p>
            <a:pPr marL="0" indent="0">
              <a:lnSpc>
                <a:spcPct val="120000"/>
              </a:lnSpc>
              <a:spcBef>
                <a:spcPts val="0"/>
              </a:spcBef>
              <a:buNone/>
            </a:pPr>
            <a:r>
              <a:rPr lang="en-US" dirty="0">
                <a:latin typeface="Lucida Console" panose="020B0609040504020204" pitchFamily="49" charset="0"/>
              </a:rPr>
              <a:t>    (total [Net ATCF 0 M$])</a:t>
            </a:r>
          </a:p>
          <a:p>
            <a:pPr marL="0" indent="0">
              <a:lnSpc>
                <a:spcPct val="120000"/>
              </a:lnSpc>
              <a:spcBef>
                <a:spcPts val="0"/>
              </a:spcBef>
              <a:buNone/>
            </a:pPr>
            <a:r>
              <a:rPr lang="en-US" dirty="0">
                <a:latin typeface="Lucida Console" panose="020B0609040504020204" pitchFamily="49" charset="0"/>
              </a:rPr>
              <a:t>    (cumulative (total (discount 0.10 [Net ATCF 0 M$])))</a:t>
            </a:r>
          </a:p>
          <a:p>
            <a:pPr marL="0" indent="0">
              <a:lnSpc>
                <a:spcPct val="120000"/>
              </a:lnSpc>
              <a:spcBef>
                <a:spcPts val="0"/>
              </a:spcBef>
              <a:buNone/>
            </a:pPr>
            <a:r>
              <a:rPr lang="en-US" dirty="0">
                <a:latin typeface="Lucida Console" panose="020B0609040504020204" pitchFamily="49" charset="0"/>
              </a:rPr>
              <a:t>       as [Cumulative Net ATCF 10 M$]</a:t>
            </a:r>
          </a:p>
          <a:p>
            <a:pPr marL="0" indent="0">
              <a:lnSpc>
                <a:spcPct val="120000"/>
              </a:lnSpc>
              <a:spcBef>
                <a:spcPts val="0"/>
              </a:spcBef>
              <a:buNone/>
            </a:pPr>
            <a:r>
              <a:rPr lang="en-US" dirty="0">
                <a:latin typeface="Lucida Console" panose="020B0609040504020204" pitchFamily="49" charset="0"/>
              </a:rPr>
              <a:t>  )</a:t>
            </a:r>
          </a:p>
          <a:p>
            <a:pPr marL="0" indent="0">
              <a:lnSpc>
                <a:spcPct val="120000"/>
              </a:lnSpc>
              <a:spcBef>
                <a:spcPts val="0"/>
              </a:spcBef>
              <a:buNone/>
            </a:pPr>
            <a:endParaRPr lang="en-US" dirty="0">
              <a:latin typeface="Lucida Console" panose="020B0609040504020204" pitchFamily="49" charset="0"/>
            </a:endParaRPr>
          </a:p>
          <a:p>
            <a:pPr marL="0" indent="0">
              <a:lnSpc>
                <a:spcPct val="120000"/>
              </a:lnSpc>
              <a:spcBef>
                <a:spcPts val="0"/>
              </a:spcBef>
              <a:buNone/>
            </a:pPr>
            <a:r>
              <a:rPr lang="en-US" dirty="0">
                <a:latin typeface="Lucida Console" panose="020B0609040504020204" pitchFamily="49" charset="0"/>
              </a:rPr>
              <a:t>  mean</a:t>
            </a:r>
          </a:p>
          <a:p>
            <a:pPr marL="0" indent="0">
              <a:lnSpc>
                <a:spcPct val="120000"/>
              </a:lnSpc>
              <a:spcBef>
                <a:spcPts val="0"/>
              </a:spcBef>
              <a:buNone/>
            </a:pPr>
            <a:r>
              <a:rPr lang="en-US" dirty="0">
                <a:latin typeface="Lucida Console" panose="020B0609040504020204" pitchFamily="49" charset="0"/>
              </a:rPr>
              <a:t>  (percentile 90)</a:t>
            </a:r>
          </a:p>
          <a:p>
            <a:pPr marL="0" indent="0">
              <a:lnSpc>
                <a:spcPct val="120000"/>
              </a:lnSpc>
              <a:spcBef>
                <a:spcPts val="0"/>
              </a:spcBef>
              <a:buNone/>
            </a:pPr>
            <a:r>
              <a:rPr lang="en-US" dirty="0">
                <a:latin typeface="Lucida Console" panose="020B0609040504020204" pitchFamily="49" charset="0"/>
              </a:rPr>
              <a:t>  (percentile 50)</a:t>
            </a:r>
          </a:p>
          <a:p>
            <a:pPr marL="0" indent="0">
              <a:lnSpc>
                <a:spcPct val="120000"/>
              </a:lnSpc>
              <a:spcBef>
                <a:spcPts val="0"/>
              </a:spcBef>
              <a:buNone/>
            </a:pPr>
            <a:r>
              <a:rPr lang="en-US" dirty="0">
                <a:latin typeface="Lucida Console" panose="020B0609040504020204" pitchFamily="49" charset="0"/>
              </a:rPr>
              <a:t>  (percentile 10)</a:t>
            </a:r>
          </a:p>
          <a:p>
            <a:pPr marL="0" indent="0">
              <a:lnSpc>
                <a:spcPct val="120000"/>
              </a:lnSpc>
              <a:spcBef>
                <a:spcPts val="0"/>
              </a:spcBef>
              <a:buNone/>
            </a:pPr>
            <a:r>
              <a:rPr lang="en-US" dirty="0">
                <a:latin typeface="Lucida Console" panose="020B0609040504020204" pitchFamily="49" charset="0"/>
              </a:rPr>
              <a:t>)</a:t>
            </a:r>
          </a:p>
        </p:txBody>
      </p:sp>
      <p:sp>
        <p:nvSpPr>
          <p:cNvPr id="4" name="Content Placeholder 3">
            <a:extLst>
              <a:ext uri="{FF2B5EF4-FFF2-40B4-BE49-F238E27FC236}">
                <a16:creationId xmlns:a16="http://schemas.microsoft.com/office/drawing/2014/main" id="{24AF2D82-6876-447E-96EF-13B09F8A8C02}"/>
              </a:ext>
            </a:extLst>
          </p:cNvPr>
          <p:cNvSpPr>
            <a:spLocks noGrp="1"/>
          </p:cNvSpPr>
          <p:nvPr>
            <p:ph sz="half" idx="2"/>
          </p:nvPr>
        </p:nvSpPr>
        <p:spPr/>
        <p:txBody>
          <a:bodyPr/>
          <a:lstStyle/>
          <a:p>
            <a:pPr marL="0" indent="0">
              <a:buNone/>
            </a:pPr>
            <a:r>
              <a:rPr lang="en-US" dirty="0"/>
              <a:t>First, we replicated existing (static reports) functionality in PML…</a:t>
            </a:r>
          </a:p>
        </p:txBody>
      </p:sp>
    </p:spTree>
    <p:extLst>
      <p:ext uri="{BB962C8B-B14F-4D97-AF65-F5344CB8AC3E}">
        <p14:creationId xmlns:p14="http://schemas.microsoft.com/office/powerpoint/2010/main" val="8033669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5A93F-F395-4B7A-B6A9-51F314B7E43C}"/>
              </a:ext>
            </a:extLst>
          </p:cNvPr>
          <p:cNvSpPr>
            <a:spLocks noGrp="1"/>
          </p:cNvSpPr>
          <p:nvPr>
            <p:ph type="title"/>
          </p:nvPr>
        </p:nvSpPr>
        <p:spPr/>
        <p:txBody>
          <a:bodyPr/>
          <a:lstStyle/>
          <a:p>
            <a:r>
              <a:rPr lang="en-US" dirty="0"/>
              <a:t>Case Study: PML</a:t>
            </a:r>
            <a:br>
              <a:rPr lang="en-US" dirty="0"/>
            </a:br>
            <a:r>
              <a:rPr lang="en-US" sz="2400" dirty="0"/>
              <a:t>Portfolio Model Language</a:t>
            </a:r>
          </a:p>
        </p:txBody>
      </p:sp>
      <p:sp>
        <p:nvSpPr>
          <p:cNvPr id="5" name="Content Placeholder 4">
            <a:extLst>
              <a:ext uri="{FF2B5EF4-FFF2-40B4-BE49-F238E27FC236}">
                <a16:creationId xmlns:a16="http://schemas.microsoft.com/office/drawing/2014/main" id="{D27E5611-14B9-4540-902A-772C12A43614}"/>
              </a:ext>
            </a:extLst>
          </p:cNvPr>
          <p:cNvSpPr>
            <a:spLocks noGrp="1"/>
          </p:cNvSpPr>
          <p:nvPr>
            <p:ph sz="half" idx="1"/>
          </p:nvPr>
        </p:nvSpPr>
        <p:spPr/>
        <p:txBody>
          <a:bodyPr>
            <a:normAutofit/>
          </a:bodyPr>
          <a:lstStyle/>
          <a:p>
            <a:pPr marL="0" indent="0">
              <a:lnSpc>
                <a:spcPct val="120000"/>
              </a:lnSpc>
              <a:spcBef>
                <a:spcPts val="0"/>
              </a:spcBef>
              <a:buNone/>
            </a:pPr>
            <a:r>
              <a:rPr lang="en-US" sz="1100" dirty="0">
                <a:latin typeface="Lucida Console" panose="020B0609040504020204" pitchFamily="49" charset="0"/>
              </a:rPr>
              <a:t>(statistics</a:t>
            </a:r>
          </a:p>
          <a:p>
            <a:pPr marL="0" indent="0">
              <a:lnSpc>
                <a:spcPct val="120000"/>
              </a:lnSpc>
              <a:spcBef>
                <a:spcPts val="0"/>
              </a:spcBef>
              <a:buNone/>
            </a:pPr>
            <a:r>
              <a:rPr lang="en-US" sz="1100" dirty="0">
                <a:latin typeface="Lucida Console" panose="020B0609040504020204" pitchFamily="49" charset="0"/>
              </a:rPr>
              <a:t>  (summary all-groups all-times</a:t>
            </a:r>
          </a:p>
          <a:p>
            <a:pPr marL="0" indent="0">
              <a:lnSpc>
                <a:spcPct val="120000"/>
              </a:lnSpc>
              <a:spcBef>
                <a:spcPts val="0"/>
              </a:spcBef>
              <a:buNone/>
            </a:pPr>
            <a:r>
              <a:rPr lang="en-US" sz="1100" dirty="0">
                <a:latin typeface="Lucida Console" panose="020B0609040504020204" pitchFamily="49" charset="0"/>
              </a:rPr>
              <a:t>    (and</a:t>
            </a:r>
          </a:p>
          <a:p>
            <a:pPr marL="0" indent="0">
              <a:lnSpc>
                <a:spcPct val="120000"/>
              </a:lnSpc>
              <a:spcBef>
                <a:spcPts val="0"/>
              </a:spcBef>
              <a:buNone/>
            </a:pPr>
            <a:r>
              <a:rPr lang="en-US" sz="1100" dirty="0">
                <a:latin typeface="Lucida Console" panose="020B0609040504020204" pitchFamily="49" charset="0"/>
              </a:rPr>
              <a:t>      (&gt;= (total [Net ATCF 0 M$])</a:t>
            </a:r>
          </a:p>
          <a:p>
            <a:pPr marL="0" indent="0">
              <a:lnSpc>
                <a:spcPct val="120000"/>
              </a:lnSpc>
              <a:spcBef>
                <a:spcPts val="0"/>
              </a:spcBef>
              <a:buNone/>
            </a:pPr>
            <a:r>
              <a:rPr lang="en-US" sz="1100" dirty="0">
                <a:latin typeface="Lucida Console" panose="020B0609040504020204" pitchFamily="49" charset="0"/>
              </a:rPr>
              <a:t>          (average (* { 5 7 9 10 15 7 5 } 1000000)))</a:t>
            </a:r>
          </a:p>
          <a:p>
            <a:pPr marL="0" indent="0">
              <a:lnSpc>
                <a:spcPct val="120000"/>
              </a:lnSpc>
              <a:spcBef>
                <a:spcPts val="0"/>
              </a:spcBef>
              <a:buNone/>
            </a:pPr>
            <a:r>
              <a:rPr lang="en-US" sz="1100" dirty="0">
                <a:latin typeface="Lucida Console" panose="020B0609040504020204" pitchFamily="49" charset="0"/>
              </a:rPr>
              <a:t>      (&gt;= (total [Net Oil Volume </a:t>
            </a:r>
            <a:r>
              <a:rPr lang="en-US" sz="1100" dirty="0" err="1">
                <a:latin typeface="Lucida Console" panose="020B0609040504020204" pitchFamily="49" charset="0"/>
              </a:rPr>
              <a:t>Mbbls</a:t>
            </a:r>
            <a:r>
              <a:rPr lang="en-US" sz="1100" dirty="0">
                <a:latin typeface="Lucida Console" panose="020B0609040504020204" pitchFamily="49" charset="0"/>
              </a:rPr>
              <a:t>])</a:t>
            </a:r>
          </a:p>
          <a:p>
            <a:pPr marL="0" indent="0">
              <a:lnSpc>
                <a:spcPct val="120000"/>
              </a:lnSpc>
              <a:spcBef>
                <a:spcPts val="0"/>
              </a:spcBef>
              <a:buNone/>
            </a:pPr>
            <a:r>
              <a:rPr lang="en-US" sz="1100" dirty="0">
                <a:latin typeface="Lucida Console" panose="020B0609040504020204" pitchFamily="49" charset="0"/>
              </a:rPr>
              <a:t>          1000000))</a:t>
            </a:r>
          </a:p>
          <a:p>
            <a:pPr marL="0" indent="0">
              <a:lnSpc>
                <a:spcPct val="120000"/>
              </a:lnSpc>
              <a:spcBef>
                <a:spcPts val="0"/>
              </a:spcBef>
              <a:buNone/>
            </a:pPr>
            <a:r>
              <a:rPr lang="en-US" sz="1100" dirty="0">
                <a:latin typeface="Lucida Console" panose="020B0609040504020204" pitchFamily="49" charset="0"/>
              </a:rPr>
              <a:t>  )</a:t>
            </a:r>
          </a:p>
          <a:p>
            <a:pPr marL="0" indent="0">
              <a:lnSpc>
                <a:spcPct val="120000"/>
              </a:lnSpc>
              <a:spcBef>
                <a:spcPts val="0"/>
              </a:spcBef>
              <a:buNone/>
            </a:pPr>
            <a:endParaRPr lang="en-US" sz="1100" dirty="0">
              <a:latin typeface="Lucida Console" panose="020B0609040504020204" pitchFamily="49" charset="0"/>
            </a:endParaRPr>
          </a:p>
          <a:p>
            <a:pPr marL="0" indent="0">
              <a:lnSpc>
                <a:spcPct val="120000"/>
              </a:lnSpc>
              <a:spcBef>
                <a:spcPts val="0"/>
              </a:spcBef>
              <a:buNone/>
            </a:pPr>
            <a:r>
              <a:rPr lang="en-US" sz="1100" dirty="0">
                <a:latin typeface="Lucida Console" panose="020B0609040504020204" pitchFamily="49" charset="0"/>
              </a:rPr>
              <a:t>  mean</a:t>
            </a:r>
          </a:p>
          <a:p>
            <a:pPr marL="0" indent="0">
              <a:lnSpc>
                <a:spcPct val="120000"/>
              </a:lnSpc>
              <a:spcBef>
                <a:spcPts val="0"/>
              </a:spcBef>
              <a:buNone/>
            </a:pPr>
            <a:r>
              <a:rPr lang="en-US" sz="1100" dirty="0">
                <a:latin typeface="Lucida Console" panose="020B0609040504020204" pitchFamily="49" charset="0"/>
              </a:rPr>
              <a:t>  standard-deviation</a:t>
            </a:r>
          </a:p>
          <a:p>
            <a:pPr marL="0" indent="0">
              <a:lnSpc>
                <a:spcPct val="120000"/>
              </a:lnSpc>
              <a:spcBef>
                <a:spcPts val="0"/>
              </a:spcBef>
              <a:buNone/>
            </a:pPr>
            <a:r>
              <a:rPr lang="en-US" sz="1100" dirty="0">
                <a:latin typeface="Lucida Console" panose="020B0609040504020204" pitchFamily="49" charset="0"/>
              </a:rPr>
              <a:t>  (percentile 90)</a:t>
            </a:r>
          </a:p>
          <a:p>
            <a:pPr marL="0" indent="0">
              <a:lnSpc>
                <a:spcPct val="120000"/>
              </a:lnSpc>
              <a:spcBef>
                <a:spcPts val="0"/>
              </a:spcBef>
              <a:buNone/>
            </a:pPr>
            <a:r>
              <a:rPr lang="en-US" sz="1100" dirty="0">
                <a:latin typeface="Lucida Console" panose="020B0609040504020204" pitchFamily="49" charset="0"/>
              </a:rPr>
              <a:t>  (percentile 50)</a:t>
            </a:r>
          </a:p>
          <a:p>
            <a:pPr marL="0" indent="0">
              <a:lnSpc>
                <a:spcPct val="120000"/>
              </a:lnSpc>
              <a:spcBef>
                <a:spcPts val="0"/>
              </a:spcBef>
              <a:buNone/>
            </a:pPr>
            <a:r>
              <a:rPr lang="en-US" sz="1100" dirty="0">
                <a:latin typeface="Lucida Console" panose="020B0609040504020204" pitchFamily="49" charset="0"/>
              </a:rPr>
              <a:t>  (percentile 10)</a:t>
            </a:r>
          </a:p>
          <a:p>
            <a:pPr marL="0" indent="0">
              <a:lnSpc>
                <a:spcPct val="120000"/>
              </a:lnSpc>
              <a:spcBef>
                <a:spcPts val="0"/>
              </a:spcBef>
              <a:buNone/>
            </a:pPr>
            <a:r>
              <a:rPr lang="en-US" sz="1100" dirty="0">
                <a:latin typeface="Lucida Console" panose="020B0609040504020204" pitchFamily="49" charset="0"/>
              </a:rPr>
              <a:t>)</a:t>
            </a:r>
          </a:p>
        </p:txBody>
      </p:sp>
      <p:sp>
        <p:nvSpPr>
          <p:cNvPr id="4" name="Content Placeholder 3">
            <a:extLst>
              <a:ext uri="{FF2B5EF4-FFF2-40B4-BE49-F238E27FC236}">
                <a16:creationId xmlns:a16="http://schemas.microsoft.com/office/drawing/2014/main" id="{24AF2D82-6876-447E-96EF-13B09F8A8C02}"/>
              </a:ext>
            </a:extLst>
          </p:cNvPr>
          <p:cNvSpPr>
            <a:spLocks noGrp="1"/>
          </p:cNvSpPr>
          <p:nvPr>
            <p:ph sz="half" idx="2"/>
          </p:nvPr>
        </p:nvSpPr>
        <p:spPr/>
        <p:txBody>
          <a:bodyPr/>
          <a:lstStyle/>
          <a:p>
            <a:pPr marL="0" indent="0">
              <a:buNone/>
            </a:pPr>
            <a:r>
              <a:rPr lang="en-US" dirty="0"/>
              <a:t>… but then we started building tools for ad-hoc investigations and “probability of achievement” queries.</a:t>
            </a:r>
          </a:p>
        </p:txBody>
      </p:sp>
    </p:spTree>
    <p:extLst>
      <p:ext uri="{BB962C8B-B14F-4D97-AF65-F5344CB8AC3E}">
        <p14:creationId xmlns:p14="http://schemas.microsoft.com/office/powerpoint/2010/main" val="33212377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44CC1-A575-4C01-81E8-4F221812FD9A}"/>
              </a:ext>
            </a:extLst>
          </p:cNvPr>
          <p:cNvSpPr>
            <a:spLocks noGrp="1"/>
          </p:cNvSpPr>
          <p:nvPr>
            <p:ph type="title"/>
          </p:nvPr>
        </p:nvSpPr>
        <p:spPr/>
        <p:txBody>
          <a:bodyPr/>
          <a:lstStyle/>
          <a:p>
            <a:r>
              <a:rPr lang="en-US" dirty="0"/>
              <a:t>Case Study: PML</a:t>
            </a:r>
            <a:br>
              <a:rPr lang="en-US" dirty="0"/>
            </a:br>
            <a:r>
              <a:rPr lang="en-US" sz="2400" dirty="0"/>
              <a:t>Portfolio Model Language</a:t>
            </a:r>
          </a:p>
        </p:txBody>
      </p:sp>
      <p:sp>
        <p:nvSpPr>
          <p:cNvPr id="6" name="Content Placeholder 5">
            <a:extLst>
              <a:ext uri="{FF2B5EF4-FFF2-40B4-BE49-F238E27FC236}">
                <a16:creationId xmlns:a16="http://schemas.microsoft.com/office/drawing/2014/main" id="{146CA4DB-0E65-4221-B0BF-397CA45E6217}"/>
              </a:ext>
            </a:extLst>
          </p:cNvPr>
          <p:cNvSpPr>
            <a:spLocks noGrp="1"/>
          </p:cNvSpPr>
          <p:nvPr>
            <p:ph sz="half" idx="1"/>
          </p:nvPr>
        </p:nvSpPr>
        <p:spPr/>
        <p:txBody>
          <a:bodyPr>
            <a:normAutofit fontScale="47500" lnSpcReduction="20000"/>
          </a:bodyPr>
          <a:lstStyle/>
          <a:p>
            <a:pPr marL="0" indent="0">
              <a:buNone/>
            </a:pPr>
            <a:r>
              <a:rPr lang="en-US" dirty="0">
                <a:latin typeface="Lucida Console" panose="020B0609040504020204" pitchFamily="49" charset="0"/>
              </a:rPr>
              <a:t>name ::= [</a:t>
            </a:r>
            <a:r>
              <a:rPr lang="en-US" i="1" dirty="0">
                <a:latin typeface="Lucida Console" panose="020B0609040504020204" pitchFamily="49" charset="0"/>
              </a:rPr>
              <a:t>string</a:t>
            </a:r>
            <a:r>
              <a:rPr lang="en-US" dirty="0">
                <a:latin typeface="Lucida Console" panose="020B0609040504020204" pitchFamily="49" charset="0"/>
              </a:rPr>
              <a:t>]</a:t>
            </a:r>
          </a:p>
          <a:p>
            <a:pPr marL="0" indent="0">
              <a:buNone/>
            </a:pPr>
            <a:endParaRPr lang="en-US" dirty="0">
              <a:latin typeface="Lucida Console" panose="020B0609040504020204" pitchFamily="49" charset="0"/>
            </a:endParaRPr>
          </a:p>
          <a:p>
            <a:pPr marL="0" indent="0">
              <a:buNone/>
            </a:pPr>
            <a:r>
              <a:rPr lang="en-US" dirty="0">
                <a:latin typeface="Lucida Console" panose="020B0609040504020204" pitchFamily="49" charset="0"/>
              </a:rPr>
              <a:t>bin-op ::= - | / | &lt; | &lt;= | &gt; | &gt;=</a:t>
            </a:r>
          </a:p>
          <a:p>
            <a:pPr marL="0" indent="0">
              <a:buNone/>
            </a:pPr>
            <a:endParaRPr lang="en-US" dirty="0">
              <a:latin typeface="Lucida Console" panose="020B0609040504020204" pitchFamily="49" charset="0"/>
            </a:endParaRPr>
          </a:p>
          <a:p>
            <a:pPr marL="0" indent="0">
              <a:buNone/>
            </a:pPr>
            <a:r>
              <a:rPr lang="en-US" dirty="0" err="1">
                <a:latin typeface="Lucida Console" panose="020B0609040504020204" pitchFamily="49" charset="0"/>
              </a:rPr>
              <a:t>var</a:t>
            </a:r>
            <a:r>
              <a:rPr lang="en-US" dirty="0">
                <a:latin typeface="Lucida Console" panose="020B0609040504020204" pitchFamily="49" charset="0"/>
              </a:rPr>
              <a:t>-op ::= + | * | and | or</a:t>
            </a:r>
          </a:p>
          <a:p>
            <a:pPr marL="0" indent="0">
              <a:buNone/>
            </a:pPr>
            <a:endParaRPr lang="en-US" dirty="0">
              <a:latin typeface="Lucida Console" panose="020B0609040504020204" pitchFamily="49" charset="0"/>
            </a:endParaRPr>
          </a:p>
          <a:p>
            <a:pPr marL="0" indent="0">
              <a:buNone/>
            </a:pPr>
            <a:r>
              <a:rPr lang="en-US" dirty="0">
                <a:latin typeface="Lucida Console" panose="020B0609040504020204" pitchFamily="49" charset="0"/>
              </a:rPr>
              <a:t>time-metric ::= year | month | time</a:t>
            </a:r>
          </a:p>
          <a:p>
            <a:pPr marL="0" indent="0">
              <a:buNone/>
            </a:pPr>
            <a:endParaRPr lang="en-US" dirty="0">
              <a:latin typeface="Lucida Console" panose="020B0609040504020204" pitchFamily="49" charset="0"/>
            </a:endParaRPr>
          </a:p>
          <a:p>
            <a:pPr marL="0" indent="0">
              <a:buNone/>
            </a:pPr>
            <a:r>
              <a:rPr lang="en-US" dirty="0">
                <a:latin typeface="Lucida Console" panose="020B0609040504020204" pitchFamily="49" charset="0"/>
              </a:rPr>
              <a:t>metric ::= </a:t>
            </a:r>
            <a:r>
              <a:rPr lang="en-US" i="1" dirty="0">
                <a:latin typeface="Lucida Console" panose="020B0609040504020204" pitchFamily="49" charset="0"/>
              </a:rPr>
              <a:t>number</a:t>
            </a:r>
            <a:endParaRPr lang="en-US" dirty="0">
              <a:latin typeface="Lucida Console" panose="020B0609040504020204" pitchFamily="49" charset="0"/>
            </a:endParaRPr>
          </a:p>
          <a:p>
            <a:pPr marL="0" indent="0">
              <a:buNone/>
            </a:pPr>
            <a:r>
              <a:rPr lang="en-US" dirty="0">
                <a:latin typeface="Lucida Console" panose="020B0609040504020204" pitchFamily="49" charset="0"/>
              </a:rPr>
              <a:t>         | { </a:t>
            </a:r>
            <a:r>
              <a:rPr lang="en-US" i="1" dirty="0">
                <a:latin typeface="Lucida Console" panose="020B0609040504020204" pitchFamily="49" charset="0"/>
              </a:rPr>
              <a:t>number…</a:t>
            </a:r>
            <a:r>
              <a:rPr lang="en-US" dirty="0">
                <a:latin typeface="Lucida Console" panose="020B0609040504020204" pitchFamily="49" charset="0"/>
              </a:rPr>
              <a:t> }</a:t>
            </a:r>
          </a:p>
          <a:p>
            <a:pPr marL="0" indent="0">
              <a:buNone/>
            </a:pPr>
            <a:r>
              <a:rPr lang="en-US" dirty="0">
                <a:latin typeface="Lucida Console" panose="020B0609040504020204" pitchFamily="49" charset="0"/>
              </a:rPr>
              <a:t>         | </a:t>
            </a:r>
            <a:r>
              <a:rPr lang="en-US" i="1" dirty="0">
                <a:latin typeface="Lucida Console" panose="020B0609040504020204" pitchFamily="49" charset="0"/>
              </a:rPr>
              <a:t>name</a:t>
            </a:r>
          </a:p>
          <a:p>
            <a:pPr marL="0" indent="0">
              <a:buNone/>
            </a:pPr>
            <a:r>
              <a:rPr lang="en-US" dirty="0">
                <a:latin typeface="Lucida Console" panose="020B0609040504020204" pitchFamily="49" charset="0"/>
              </a:rPr>
              <a:t>         | </a:t>
            </a:r>
            <a:r>
              <a:rPr lang="en-US" i="1" dirty="0">
                <a:latin typeface="Lucida Console" panose="020B0609040504020204" pitchFamily="49" charset="0"/>
              </a:rPr>
              <a:t>time-metric</a:t>
            </a:r>
          </a:p>
          <a:p>
            <a:pPr marL="0" indent="0">
              <a:buNone/>
            </a:pPr>
            <a:r>
              <a:rPr lang="en-US" dirty="0">
                <a:latin typeface="Lucida Console" panose="020B0609040504020204" pitchFamily="49" charset="0"/>
              </a:rPr>
              <a:t>         | (discount </a:t>
            </a:r>
            <a:r>
              <a:rPr lang="en-US" i="1" dirty="0">
                <a:latin typeface="Lucida Console" panose="020B0609040504020204" pitchFamily="49" charset="0"/>
              </a:rPr>
              <a:t>number</a:t>
            </a:r>
            <a:r>
              <a:rPr lang="en-US" dirty="0">
                <a:latin typeface="Lucida Console" panose="020B0609040504020204" pitchFamily="49" charset="0"/>
              </a:rPr>
              <a:t> </a:t>
            </a:r>
            <a:r>
              <a:rPr lang="en-US" i="1" dirty="0">
                <a:latin typeface="Lucida Console" panose="020B0609040504020204" pitchFamily="49" charset="0"/>
              </a:rPr>
              <a:t>metric</a:t>
            </a:r>
            <a:r>
              <a:rPr lang="en-US" dirty="0">
                <a:latin typeface="Lucida Console" panose="020B0609040504020204" pitchFamily="49" charset="0"/>
              </a:rPr>
              <a:t>)</a:t>
            </a:r>
          </a:p>
          <a:p>
            <a:pPr marL="0" indent="0">
              <a:buNone/>
            </a:pPr>
            <a:r>
              <a:rPr lang="en-US" dirty="0">
                <a:latin typeface="Lucida Console" panose="020B0609040504020204" pitchFamily="49" charset="0"/>
              </a:rPr>
              <a:t>         | (bin-op </a:t>
            </a:r>
            <a:r>
              <a:rPr lang="en-US" i="1" dirty="0">
                <a:latin typeface="Lucida Console" panose="020B0609040504020204" pitchFamily="49" charset="0"/>
              </a:rPr>
              <a:t>metric</a:t>
            </a:r>
            <a:r>
              <a:rPr lang="en-US" dirty="0">
                <a:latin typeface="Lucida Console" panose="020B0609040504020204" pitchFamily="49" charset="0"/>
              </a:rPr>
              <a:t> </a:t>
            </a:r>
            <a:r>
              <a:rPr lang="en-US" i="1" dirty="0">
                <a:latin typeface="Lucida Console" panose="020B0609040504020204" pitchFamily="49" charset="0"/>
              </a:rPr>
              <a:t>metric</a:t>
            </a:r>
            <a:r>
              <a:rPr lang="en-US" dirty="0">
                <a:latin typeface="Lucida Console" panose="020B0609040504020204" pitchFamily="49" charset="0"/>
              </a:rPr>
              <a:t>)</a:t>
            </a:r>
          </a:p>
          <a:p>
            <a:pPr marL="0" indent="0">
              <a:buNone/>
            </a:pPr>
            <a:r>
              <a:rPr lang="en-US" dirty="0">
                <a:latin typeface="Lucida Console" panose="020B0609040504020204" pitchFamily="49" charset="0"/>
              </a:rPr>
              <a:t>         | (</a:t>
            </a:r>
            <a:r>
              <a:rPr lang="en-US" dirty="0" err="1">
                <a:latin typeface="Lucida Console" panose="020B0609040504020204" pitchFamily="49" charset="0"/>
              </a:rPr>
              <a:t>var</a:t>
            </a:r>
            <a:r>
              <a:rPr lang="en-US" dirty="0">
                <a:latin typeface="Lucida Console" panose="020B0609040504020204" pitchFamily="49" charset="0"/>
              </a:rPr>
              <a:t>-op </a:t>
            </a:r>
            <a:r>
              <a:rPr lang="en-US" i="1" dirty="0">
                <a:latin typeface="Lucida Console" panose="020B0609040504020204" pitchFamily="49" charset="0"/>
              </a:rPr>
              <a:t>metric…</a:t>
            </a:r>
            <a:r>
              <a:rPr lang="en-US" dirty="0">
                <a:latin typeface="Lucida Console" panose="020B0609040504020204" pitchFamily="49" charset="0"/>
              </a:rPr>
              <a:t>)</a:t>
            </a:r>
          </a:p>
          <a:p>
            <a:pPr marL="0" indent="0">
              <a:buNone/>
            </a:pPr>
            <a:r>
              <a:rPr lang="en-US" dirty="0">
                <a:latin typeface="Lucida Console" panose="020B0609040504020204" pitchFamily="49" charset="0"/>
              </a:rPr>
              <a:t>         | (in-year </a:t>
            </a:r>
            <a:r>
              <a:rPr lang="en-US" i="1" dirty="0">
                <a:latin typeface="Lucida Console" panose="020B0609040504020204" pitchFamily="49" charset="0"/>
              </a:rPr>
              <a:t>integer</a:t>
            </a:r>
            <a:r>
              <a:rPr lang="en-US" dirty="0">
                <a:latin typeface="Lucida Console" panose="020B0609040504020204" pitchFamily="49" charset="0"/>
              </a:rPr>
              <a:t> </a:t>
            </a:r>
            <a:r>
              <a:rPr lang="en-US" i="1" dirty="0">
                <a:latin typeface="Lucida Console" panose="020B0609040504020204" pitchFamily="49" charset="0"/>
              </a:rPr>
              <a:t>metric</a:t>
            </a:r>
            <a:r>
              <a:rPr lang="en-US" dirty="0">
                <a:latin typeface="Lucida Console" panose="020B0609040504020204" pitchFamily="49" charset="0"/>
              </a:rPr>
              <a:t>)</a:t>
            </a:r>
          </a:p>
        </p:txBody>
      </p:sp>
      <p:sp>
        <p:nvSpPr>
          <p:cNvPr id="7" name="Content Placeholder 6">
            <a:extLst>
              <a:ext uri="{FF2B5EF4-FFF2-40B4-BE49-F238E27FC236}">
                <a16:creationId xmlns:a16="http://schemas.microsoft.com/office/drawing/2014/main" id="{2BEB25BA-B5C4-4581-A8EB-E7B4187C824A}"/>
              </a:ext>
            </a:extLst>
          </p:cNvPr>
          <p:cNvSpPr>
            <a:spLocks noGrp="1"/>
          </p:cNvSpPr>
          <p:nvPr>
            <p:ph sz="half" idx="2"/>
          </p:nvPr>
        </p:nvSpPr>
        <p:spPr/>
        <p:txBody>
          <a:bodyPr>
            <a:normAutofit/>
          </a:bodyPr>
          <a:lstStyle/>
          <a:p>
            <a:pPr marL="0" indent="0">
              <a:buNone/>
            </a:pPr>
            <a:r>
              <a:rPr lang="en-US" sz="1100" dirty="0">
                <a:latin typeface="Lucida Console" panose="020B0609040504020204" pitchFamily="49" charset="0"/>
              </a:rPr>
              <a:t>summary-</a:t>
            </a:r>
            <a:r>
              <a:rPr lang="en-US" sz="1100" dirty="0" err="1">
                <a:latin typeface="Lucida Console" panose="020B0609040504020204" pitchFamily="49" charset="0"/>
              </a:rPr>
              <a:t>fn</a:t>
            </a:r>
            <a:r>
              <a:rPr lang="en-US" sz="1100" dirty="0">
                <a:latin typeface="Lucida Console" panose="020B0609040504020204" pitchFamily="49" charset="0"/>
              </a:rPr>
              <a:t> ::= total | average | </a:t>
            </a:r>
            <a:r>
              <a:rPr lang="en-US" sz="1100" dirty="0" err="1">
                <a:latin typeface="Lucida Console" panose="020B0609040504020204" pitchFamily="49" charset="0"/>
              </a:rPr>
              <a:t>irr</a:t>
            </a:r>
            <a:endParaRPr lang="en-US" sz="1100" dirty="0">
              <a:latin typeface="Lucida Console" panose="020B0609040504020204" pitchFamily="49" charset="0"/>
            </a:endParaRPr>
          </a:p>
          <a:p>
            <a:pPr marL="0" indent="0">
              <a:buNone/>
            </a:pPr>
            <a:endParaRPr lang="en-US" sz="1100" dirty="0">
              <a:latin typeface="Lucida Console" panose="020B0609040504020204" pitchFamily="49" charset="0"/>
            </a:endParaRPr>
          </a:p>
          <a:p>
            <a:pPr marL="0" indent="0">
              <a:buNone/>
            </a:pPr>
            <a:r>
              <a:rPr lang="en-US" sz="1100" dirty="0">
                <a:latin typeface="Lucida Console" panose="020B0609040504020204" pitchFamily="49" charset="0"/>
              </a:rPr>
              <a:t>summary-metric ::= </a:t>
            </a:r>
            <a:r>
              <a:rPr lang="en-US" sz="1100" i="1" dirty="0">
                <a:latin typeface="Lucida Console" panose="020B0609040504020204" pitchFamily="49" charset="0"/>
              </a:rPr>
              <a:t>number</a:t>
            </a:r>
            <a:endParaRPr lang="en-US" sz="1100" dirty="0">
              <a:latin typeface="Lucida Console" panose="020B0609040504020204" pitchFamily="49" charset="0"/>
            </a:endParaRPr>
          </a:p>
          <a:p>
            <a:pPr marL="0" indent="0">
              <a:buNone/>
            </a:pPr>
            <a:r>
              <a:rPr lang="en-US" sz="1100" dirty="0">
                <a:latin typeface="Lucida Console" panose="020B0609040504020204" pitchFamily="49" charset="0"/>
              </a:rPr>
              <a:t>                 | (summary-</a:t>
            </a:r>
            <a:r>
              <a:rPr lang="en-US" sz="1100" dirty="0" err="1">
                <a:latin typeface="Lucida Console" panose="020B0609040504020204" pitchFamily="49" charset="0"/>
              </a:rPr>
              <a:t>fn</a:t>
            </a:r>
            <a:r>
              <a:rPr lang="en-US" sz="1100" dirty="0">
                <a:latin typeface="Lucida Console" panose="020B0609040504020204" pitchFamily="49" charset="0"/>
              </a:rPr>
              <a:t> </a:t>
            </a:r>
            <a:r>
              <a:rPr lang="en-US" sz="1100" i="1" dirty="0">
                <a:latin typeface="Lucida Console" panose="020B0609040504020204" pitchFamily="49" charset="0"/>
              </a:rPr>
              <a:t>metric</a:t>
            </a:r>
            <a:r>
              <a:rPr lang="en-US" sz="1100" dirty="0">
                <a:latin typeface="Lucida Console" panose="020B0609040504020204" pitchFamily="49" charset="0"/>
              </a:rPr>
              <a:t>)</a:t>
            </a:r>
            <a:endParaRPr lang="en-US" sz="1100" i="1" dirty="0">
              <a:latin typeface="Lucida Console" panose="020B0609040504020204" pitchFamily="49" charset="0"/>
            </a:endParaRPr>
          </a:p>
          <a:p>
            <a:pPr marL="0" indent="0">
              <a:buNone/>
            </a:pPr>
            <a:r>
              <a:rPr lang="en-US" sz="1100" dirty="0">
                <a:latin typeface="Lucida Console" panose="020B0609040504020204" pitchFamily="49" charset="0"/>
              </a:rPr>
              <a:t>                 | (cumulative </a:t>
            </a:r>
            <a:r>
              <a:rPr lang="en-US" sz="1100" i="1" dirty="0">
                <a:latin typeface="Lucida Console" panose="020B0609040504020204" pitchFamily="49" charset="0"/>
              </a:rPr>
              <a:t>summary-metric</a:t>
            </a:r>
            <a:r>
              <a:rPr lang="en-US" sz="1100" dirty="0">
                <a:latin typeface="Lucida Console" panose="020B0609040504020204" pitchFamily="49" charset="0"/>
              </a:rPr>
              <a:t>)</a:t>
            </a:r>
          </a:p>
          <a:p>
            <a:pPr marL="0" indent="0">
              <a:buNone/>
            </a:pPr>
            <a:r>
              <a:rPr lang="en-US" sz="1100" dirty="0">
                <a:latin typeface="Lucida Console" panose="020B0609040504020204" pitchFamily="49" charset="0"/>
              </a:rPr>
              <a:t>                 | (bin-op </a:t>
            </a:r>
            <a:r>
              <a:rPr lang="en-US" sz="1100" i="1" dirty="0">
                <a:latin typeface="Lucida Console" panose="020B0609040504020204" pitchFamily="49" charset="0"/>
              </a:rPr>
              <a:t>summary-metric</a:t>
            </a:r>
            <a:r>
              <a:rPr lang="en-US" sz="1100" dirty="0">
                <a:latin typeface="Lucida Console" panose="020B0609040504020204" pitchFamily="49" charset="0"/>
              </a:rPr>
              <a:t> </a:t>
            </a:r>
            <a:r>
              <a:rPr lang="en-US" sz="1100" i="1" dirty="0">
                <a:latin typeface="Lucida Console" panose="020B0609040504020204" pitchFamily="49" charset="0"/>
              </a:rPr>
              <a:t>summary-metric</a:t>
            </a:r>
            <a:r>
              <a:rPr lang="en-US" sz="1100" dirty="0">
                <a:latin typeface="Lucida Console" panose="020B0609040504020204" pitchFamily="49" charset="0"/>
              </a:rPr>
              <a:t>)</a:t>
            </a:r>
          </a:p>
          <a:p>
            <a:pPr marL="0" indent="0">
              <a:buNone/>
            </a:pPr>
            <a:r>
              <a:rPr lang="en-US" sz="1100" dirty="0">
                <a:latin typeface="Lucida Console" panose="020B0609040504020204" pitchFamily="49" charset="0"/>
              </a:rPr>
              <a:t>                 | (</a:t>
            </a:r>
            <a:r>
              <a:rPr lang="en-US" sz="1100" dirty="0" err="1">
                <a:latin typeface="Lucida Console" panose="020B0609040504020204" pitchFamily="49" charset="0"/>
              </a:rPr>
              <a:t>var</a:t>
            </a:r>
            <a:r>
              <a:rPr lang="en-US" sz="1100" dirty="0">
                <a:latin typeface="Lucida Console" panose="020B0609040504020204" pitchFamily="49" charset="0"/>
              </a:rPr>
              <a:t>-op </a:t>
            </a:r>
            <a:r>
              <a:rPr lang="en-US" sz="1100" i="1" dirty="0">
                <a:latin typeface="Lucida Console" panose="020B0609040504020204" pitchFamily="49" charset="0"/>
              </a:rPr>
              <a:t>summary-metric…</a:t>
            </a:r>
            <a:r>
              <a:rPr lang="en-US" sz="1100" dirty="0">
                <a:latin typeface="Lucida Console" panose="020B0609040504020204" pitchFamily="49" charset="0"/>
              </a:rPr>
              <a:t>)</a:t>
            </a:r>
          </a:p>
          <a:p>
            <a:pPr marL="0" indent="0">
              <a:buNone/>
            </a:pPr>
            <a:endParaRPr lang="en-US" sz="1100" dirty="0">
              <a:latin typeface="Lucida Console" panose="020B0609040504020204" pitchFamily="49" charset="0"/>
            </a:endParaRPr>
          </a:p>
          <a:p>
            <a:pPr marL="0" indent="0">
              <a:buNone/>
            </a:pPr>
            <a:r>
              <a:rPr lang="en-US" sz="1100" dirty="0">
                <a:latin typeface="Lucida Console" panose="020B0609040504020204" pitchFamily="49" charset="0"/>
              </a:rPr>
              <a:t>…</a:t>
            </a:r>
          </a:p>
          <a:p>
            <a:pPr marL="0" indent="0">
              <a:buNone/>
            </a:pPr>
            <a:r>
              <a:rPr lang="en-US" sz="1100" dirty="0">
                <a:latin typeface="Lucida Console" panose="020B0609040504020204" pitchFamily="49" charset="0"/>
              </a:rPr>
              <a:t>summary ::= (summary </a:t>
            </a:r>
            <a:r>
              <a:rPr lang="en-US" sz="1100" i="1" dirty="0">
                <a:latin typeface="Lucida Console" panose="020B0609040504020204" pitchFamily="49" charset="0"/>
              </a:rPr>
              <a:t>group-spec</a:t>
            </a:r>
            <a:r>
              <a:rPr lang="en-US" sz="1100" dirty="0">
                <a:latin typeface="Lucida Console" panose="020B0609040504020204" pitchFamily="49" charset="0"/>
              </a:rPr>
              <a:t> </a:t>
            </a:r>
            <a:r>
              <a:rPr lang="en-US" sz="1100" i="1" dirty="0">
                <a:latin typeface="Lucida Console" panose="020B0609040504020204" pitchFamily="49" charset="0"/>
              </a:rPr>
              <a:t>time-spec</a:t>
            </a:r>
            <a:r>
              <a:rPr lang="en-US" sz="1100" dirty="0">
                <a:latin typeface="Lucida Console" panose="020B0609040504020204" pitchFamily="49" charset="0"/>
              </a:rPr>
              <a:t> </a:t>
            </a:r>
            <a:r>
              <a:rPr lang="en-US" sz="1100" i="1" dirty="0">
                <a:latin typeface="Lucida Console" panose="020B0609040504020204" pitchFamily="49" charset="0"/>
              </a:rPr>
              <a:t>summary-metric</a:t>
            </a:r>
            <a:r>
              <a:rPr lang="en-US" sz="1100" dirty="0">
                <a:latin typeface="Lucida Console" panose="020B0609040504020204" pitchFamily="49" charset="0"/>
              </a:rPr>
              <a:t>…)</a:t>
            </a:r>
          </a:p>
          <a:p>
            <a:pPr marL="0" indent="0">
              <a:buNone/>
            </a:pPr>
            <a:r>
              <a:rPr lang="en-US" sz="1100" dirty="0">
                <a:latin typeface="Lucida Console" panose="020B0609040504020204" pitchFamily="49" charset="0"/>
              </a:rPr>
              <a:t>…</a:t>
            </a:r>
          </a:p>
          <a:p>
            <a:pPr marL="0" indent="0">
              <a:buNone/>
            </a:pPr>
            <a:r>
              <a:rPr lang="en-US" sz="1100" dirty="0">
                <a:latin typeface="Lucida Console" panose="020B0609040504020204" pitchFamily="49" charset="0"/>
              </a:rPr>
              <a:t>stats ::= (statistics </a:t>
            </a:r>
            <a:r>
              <a:rPr lang="en-US" sz="1100" i="1" dirty="0">
                <a:latin typeface="Lucida Console" panose="020B0609040504020204" pitchFamily="49" charset="0"/>
              </a:rPr>
              <a:t>summary</a:t>
            </a:r>
            <a:r>
              <a:rPr lang="en-US" sz="1100" dirty="0">
                <a:latin typeface="Lucida Console" panose="020B0609040504020204" pitchFamily="49" charset="0"/>
              </a:rPr>
              <a:t> </a:t>
            </a:r>
            <a:r>
              <a:rPr lang="en-US" sz="1100" i="1" dirty="0">
                <a:latin typeface="Lucida Console" panose="020B0609040504020204" pitchFamily="49" charset="0"/>
              </a:rPr>
              <a:t>stats-metric</a:t>
            </a:r>
            <a:r>
              <a:rPr lang="en-US" sz="1100" dirty="0">
                <a:latin typeface="Lucida Console" panose="020B0609040504020204" pitchFamily="49" charset="0"/>
              </a:rPr>
              <a:t>…)</a:t>
            </a:r>
          </a:p>
          <a:p>
            <a:pPr marL="0" indent="0">
              <a:buNone/>
            </a:pPr>
            <a:endParaRPr lang="en-US" sz="1100" dirty="0"/>
          </a:p>
        </p:txBody>
      </p:sp>
    </p:spTree>
    <p:extLst>
      <p:ext uri="{BB962C8B-B14F-4D97-AF65-F5344CB8AC3E}">
        <p14:creationId xmlns:p14="http://schemas.microsoft.com/office/powerpoint/2010/main" val="131602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E83E42F-8098-4E08-8C81-1F8F19CC2667}"/>
              </a:ext>
            </a:extLst>
          </p:cNvPr>
          <p:cNvSpPr/>
          <p:nvPr/>
        </p:nvSpPr>
        <p:spPr>
          <a:xfrm>
            <a:off x="6036922" y="2491517"/>
            <a:ext cx="5453743" cy="375078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33024F-4CAA-4D6D-83A6-7E297CD935B2}"/>
              </a:ext>
            </a:extLst>
          </p:cNvPr>
          <p:cNvSpPr>
            <a:spLocks noGrp="1"/>
          </p:cNvSpPr>
          <p:nvPr>
            <p:ph type="title"/>
          </p:nvPr>
        </p:nvSpPr>
        <p:spPr/>
        <p:txBody>
          <a:bodyPr/>
          <a:lstStyle/>
          <a:p>
            <a:r>
              <a:rPr lang="en-US" dirty="0"/>
              <a:t>Language processing is tree manipulation</a:t>
            </a:r>
          </a:p>
        </p:txBody>
      </p:sp>
      <p:sp>
        <p:nvSpPr>
          <p:cNvPr id="4" name="Text Placeholder 3">
            <a:extLst>
              <a:ext uri="{FF2B5EF4-FFF2-40B4-BE49-F238E27FC236}">
                <a16:creationId xmlns:a16="http://schemas.microsoft.com/office/drawing/2014/main" id="{35C50306-2F98-46FD-BBE3-814A1CE7356E}"/>
              </a:ext>
            </a:extLst>
          </p:cNvPr>
          <p:cNvSpPr>
            <a:spLocks noGrp="1"/>
          </p:cNvSpPr>
          <p:nvPr>
            <p:ph type="body" idx="1"/>
          </p:nvPr>
        </p:nvSpPr>
        <p:spPr/>
        <p:txBody>
          <a:bodyPr/>
          <a:lstStyle/>
          <a:p>
            <a:r>
              <a:rPr lang="en-US" dirty="0"/>
              <a:t>Concrete Syntax</a:t>
            </a:r>
          </a:p>
        </p:txBody>
      </p:sp>
      <p:sp>
        <p:nvSpPr>
          <p:cNvPr id="5" name="Content Placeholder 4">
            <a:extLst>
              <a:ext uri="{FF2B5EF4-FFF2-40B4-BE49-F238E27FC236}">
                <a16:creationId xmlns:a16="http://schemas.microsoft.com/office/drawing/2014/main" id="{8EFC4C50-D515-420B-A093-2402DDFC450E}"/>
              </a:ext>
            </a:extLst>
          </p:cNvPr>
          <p:cNvSpPr>
            <a:spLocks noGrp="1"/>
          </p:cNvSpPr>
          <p:nvPr>
            <p:ph sz="half" idx="2"/>
          </p:nvPr>
        </p:nvSpPr>
        <p:spPr/>
        <p:txBody>
          <a:bodyPr/>
          <a:lstStyle/>
          <a:p>
            <a:pPr marL="0" indent="0">
              <a:buNone/>
            </a:pPr>
            <a:r>
              <a:rPr lang="en-US" dirty="0">
                <a:latin typeface="Lucida Console" panose="020B0609040504020204" pitchFamily="49" charset="0"/>
              </a:rPr>
              <a:t>(/</a:t>
            </a:r>
          </a:p>
          <a:p>
            <a:pPr marL="0" indent="0">
              <a:buNone/>
            </a:pPr>
            <a:r>
              <a:rPr lang="en-US" dirty="0">
                <a:latin typeface="Lucida Console" panose="020B0609040504020204" pitchFamily="49" charset="0"/>
              </a:rPr>
              <a:t>  (discount 0.10</a:t>
            </a:r>
          </a:p>
          <a:p>
            <a:pPr marL="0" indent="0">
              <a:buNone/>
            </a:pPr>
            <a:r>
              <a:rPr lang="en-US" dirty="0">
                <a:latin typeface="Lucida Console" panose="020B0609040504020204" pitchFamily="49" charset="0"/>
              </a:rPr>
              <a:t>            [Net ATCF])</a:t>
            </a:r>
          </a:p>
          <a:p>
            <a:pPr marL="0" indent="0">
              <a:buNone/>
            </a:pPr>
            <a:r>
              <a:rPr lang="en-US" dirty="0">
                <a:latin typeface="Lucida Console" panose="020B0609040504020204" pitchFamily="49" charset="0"/>
              </a:rPr>
              <a:t>  [Gross Oil])</a:t>
            </a:r>
          </a:p>
        </p:txBody>
      </p:sp>
      <p:sp>
        <p:nvSpPr>
          <p:cNvPr id="6" name="Text Placeholder 5">
            <a:extLst>
              <a:ext uri="{FF2B5EF4-FFF2-40B4-BE49-F238E27FC236}">
                <a16:creationId xmlns:a16="http://schemas.microsoft.com/office/drawing/2014/main" id="{EC563E9D-A8D6-4D8E-B175-02FB861C5952}"/>
              </a:ext>
            </a:extLst>
          </p:cNvPr>
          <p:cNvSpPr>
            <a:spLocks noGrp="1"/>
          </p:cNvSpPr>
          <p:nvPr>
            <p:ph type="body" sz="quarter" idx="3"/>
          </p:nvPr>
        </p:nvSpPr>
        <p:spPr/>
        <p:txBody>
          <a:bodyPr/>
          <a:lstStyle/>
          <a:p>
            <a:r>
              <a:rPr lang="en-US" dirty="0"/>
              <a:t>Abstract Syntax Tree</a:t>
            </a:r>
          </a:p>
        </p:txBody>
      </p:sp>
      <p:pic>
        <p:nvPicPr>
          <p:cNvPr id="17" name="Content Placeholder 11">
            <a:extLst>
              <a:ext uri="{FF2B5EF4-FFF2-40B4-BE49-F238E27FC236}">
                <a16:creationId xmlns:a16="http://schemas.microsoft.com/office/drawing/2014/main" id="{7E5E05EB-3BD6-451E-B3C2-FCF3BC9DCA48}"/>
              </a:ext>
            </a:extLst>
          </p:cNvPr>
          <p:cNvPicPr>
            <a:picLocks noGrp="1" noChangeAspect="1"/>
          </p:cNvPicPr>
          <p:nvPr>
            <p:ph sz="quarter" idx="4"/>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172200" y="2571602"/>
            <a:ext cx="5183188" cy="3551534"/>
          </a:xfrm>
          <a:prstGeom prst="rect">
            <a:avLst/>
          </a:prstGeom>
        </p:spPr>
      </p:pic>
    </p:spTree>
    <p:extLst>
      <p:ext uri="{BB962C8B-B14F-4D97-AF65-F5344CB8AC3E}">
        <p14:creationId xmlns:p14="http://schemas.microsoft.com/office/powerpoint/2010/main" val="10416415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B70BC6-E156-433E-9D2E-13FA34E48E86}"/>
              </a:ext>
            </a:extLst>
          </p:cNvPr>
          <p:cNvSpPr>
            <a:spLocks noGrp="1"/>
          </p:cNvSpPr>
          <p:nvPr>
            <p:ph type="title"/>
          </p:nvPr>
        </p:nvSpPr>
        <p:spPr/>
        <p:txBody>
          <a:bodyPr/>
          <a:lstStyle/>
          <a:p>
            <a:r>
              <a:rPr lang="en-US" dirty="0"/>
              <a:t>Who needs syntax errors?</a:t>
            </a:r>
          </a:p>
        </p:txBody>
      </p:sp>
      <p:pic>
        <p:nvPicPr>
          <p:cNvPr id="10" name="Content Placeholder 9">
            <a:extLst>
              <a:ext uri="{FF2B5EF4-FFF2-40B4-BE49-F238E27FC236}">
                <a16:creationId xmlns:a16="http://schemas.microsoft.com/office/drawing/2014/main" id="{7E0E345B-7AA5-4E0C-BDAD-F6C7A59583D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650222" y="1825625"/>
            <a:ext cx="4891555" cy="4351338"/>
          </a:xfrm>
        </p:spPr>
      </p:pic>
    </p:spTree>
    <p:extLst>
      <p:ext uri="{BB962C8B-B14F-4D97-AF65-F5344CB8AC3E}">
        <p14:creationId xmlns:p14="http://schemas.microsoft.com/office/powerpoint/2010/main" val="7713325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18D3106-BE83-4441-8F1A-2A2ADE884092}"/>
              </a:ext>
            </a:extLst>
          </p:cNvPr>
          <p:cNvSpPr>
            <a:spLocks noGrp="1"/>
          </p:cNvSpPr>
          <p:nvPr>
            <p:ph type="title"/>
          </p:nvPr>
        </p:nvSpPr>
        <p:spPr/>
        <p:txBody>
          <a:bodyPr/>
          <a:lstStyle/>
          <a:p>
            <a:r>
              <a:rPr lang="en-US" dirty="0"/>
              <a:t>Q&amp;A bingo</a:t>
            </a:r>
          </a:p>
        </p:txBody>
      </p:sp>
      <p:sp>
        <p:nvSpPr>
          <p:cNvPr id="8" name="Text Placeholder 7">
            <a:extLst>
              <a:ext uri="{FF2B5EF4-FFF2-40B4-BE49-F238E27FC236}">
                <a16:creationId xmlns:a16="http://schemas.microsoft.com/office/drawing/2014/main" id="{9A317AD4-0810-4527-AFF9-419946BDC9A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31732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ython or R">
            <a:extLst>
              <a:ext uri="{FF2B5EF4-FFF2-40B4-BE49-F238E27FC236}">
                <a16:creationId xmlns:a16="http://schemas.microsoft.com/office/drawing/2014/main" id="{1CB7B9A0-18C2-49E7-8B50-245CED14D901}"/>
              </a:ext>
            </a:extLst>
          </p:cNvPr>
          <p:cNvSpPr/>
          <p:nvPr/>
        </p:nvSpPr>
        <p:spPr>
          <a:xfrm>
            <a:off x="1456267" y="462279"/>
            <a:ext cx="2539999" cy="1524000"/>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Python or R?</a:t>
            </a:r>
          </a:p>
        </p:txBody>
      </p:sp>
      <p:sp>
        <p:nvSpPr>
          <p:cNvPr id="6" name="The World To Come">
            <a:extLst>
              <a:ext uri="{FF2B5EF4-FFF2-40B4-BE49-F238E27FC236}">
                <a16:creationId xmlns:a16="http://schemas.microsoft.com/office/drawing/2014/main" id="{64220A8E-C7A2-46CD-80F6-6BCC89496273}"/>
              </a:ext>
            </a:extLst>
          </p:cNvPr>
          <p:cNvSpPr/>
          <p:nvPr/>
        </p:nvSpPr>
        <p:spPr>
          <a:xfrm>
            <a:off x="4826000" y="462279"/>
            <a:ext cx="2539999" cy="1524000"/>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OK, wise guy, how would you have done it?</a:t>
            </a:r>
          </a:p>
        </p:txBody>
      </p:sp>
      <p:sp>
        <p:nvSpPr>
          <p:cNvPr id="9" name="Courses">
            <a:extLst>
              <a:ext uri="{FF2B5EF4-FFF2-40B4-BE49-F238E27FC236}">
                <a16:creationId xmlns:a16="http://schemas.microsoft.com/office/drawing/2014/main" id="{3CA1F767-7A0B-4FD2-981B-9BDBA828CDB0}"/>
              </a:ext>
            </a:extLst>
          </p:cNvPr>
          <p:cNvSpPr/>
          <p:nvPr/>
        </p:nvSpPr>
        <p:spPr>
          <a:xfrm>
            <a:off x="8148311" y="462279"/>
            <a:ext cx="2539999" cy="1524000"/>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What courses should I take?</a:t>
            </a:r>
          </a:p>
        </p:txBody>
      </p:sp>
      <p:sp>
        <p:nvSpPr>
          <p:cNvPr id="10" name="School Worth It">
            <a:extLst>
              <a:ext uri="{FF2B5EF4-FFF2-40B4-BE49-F238E27FC236}">
                <a16:creationId xmlns:a16="http://schemas.microsoft.com/office/drawing/2014/main" id="{12352072-AB98-45D1-BB83-0D0EDDC9E6E7}"/>
              </a:ext>
            </a:extLst>
          </p:cNvPr>
          <p:cNvSpPr/>
          <p:nvPr/>
        </p:nvSpPr>
        <p:spPr>
          <a:xfrm>
            <a:off x="1456267" y="2666999"/>
            <a:ext cx="2539999" cy="1524000"/>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Is going back to school or a “bootcamp” worth it?</a:t>
            </a:r>
          </a:p>
        </p:txBody>
      </p:sp>
      <p:sp>
        <p:nvSpPr>
          <p:cNvPr id="11" name="Free Space">
            <a:extLst>
              <a:ext uri="{FF2B5EF4-FFF2-40B4-BE49-F238E27FC236}">
                <a16:creationId xmlns:a16="http://schemas.microsoft.com/office/drawing/2014/main" id="{06198E0B-3F15-4702-A4A7-F21A44067CF8}"/>
              </a:ext>
            </a:extLst>
          </p:cNvPr>
          <p:cNvSpPr/>
          <p:nvPr/>
        </p:nvSpPr>
        <p:spPr>
          <a:xfrm>
            <a:off x="4826000" y="2666999"/>
            <a:ext cx="2539999" cy="1524000"/>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solidFill>
            <a:schemeClr val="accent2"/>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algn="ctr" defTabSz="1111250">
              <a:lnSpc>
                <a:spcPct val="90000"/>
              </a:lnSpc>
              <a:spcBef>
                <a:spcPct val="0"/>
              </a:spcBef>
              <a:spcAft>
                <a:spcPct val="35000"/>
              </a:spcAft>
            </a:pPr>
            <a:r>
              <a:rPr lang="en-US" sz="2500" kern="1200" dirty="0">
                <a:solidFill>
                  <a:schemeClr val="bg1"/>
                </a:solidFill>
              </a:rPr>
              <a:t>FREE</a:t>
            </a:r>
            <a:r>
              <a:rPr lang="en-US" sz="2800" b="1" dirty="0">
                <a:solidFill>
                  <a:schemeClr val="bg1"/>
                </a:solidFill>
                <a:hlinkClick r:id="rId2">
                  <a:extLst>
                    <a:ext uri="{A12FA001-AC4F-418D-AE19-62706E023703}">
                      <ahyp:hlinkClr xmlns:ahyp="http://schemas.microsoft.com/office/drawing/2018/hyperlinkcolor" val="tx"/>
                    </a:ext>
                  </a:extLst>
                </a:hlinkClick>
              </a:rPr>
              <a:t>💻</a:t>
            </a:r>
            <a:r>
              <a:rPr lang="en-US" sz="2500" kern="1200" dirty="0">
                <a:solidFill>
                  <a:schemeClr val="bg1"/>
                </a:solidFill>
              </a:rPr>
              <a:t>SPACE</a:t>
            </a:r>
          </a:p>
        </p:txBody>
      </p:sp>
      <p:sp>
        <p:nvSpPr>
          <p:cNvPr id="12" name="Low Code">
            <a:extLst>
              <a:ext uri="{FF2B5EF4-FFF2-40B4-BE49-F238E27FC236}">
                <a16:creationId xmlns:a16="http://schemas.microsoft.com/office/drawing/2014/main" id="{48944794-6BF2-41D6-BB24-1F5FC6DFCED5}"/>
              </a:ext>
            </a:extLst>
          </p:cNvPr>
          <p:cNvSpPr/>
          <p:nvPr/>
        </p:nvSpPr>
        <p:spPr>
          <a:xfrm>
            <a:off x="8148311" y="2666999"/>
            <a:ext cx="2539999" cy="1524000"/>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What about “low-code” &amp; BI tools?</a:t>
            </a:r>
          </a:p>
        </p:txBody>
      </p:sp>
      <p:sp>
        <p:nvSpPr>
          <p:cNvPr id="13" name="Moby Dick">
            <a:extLst>
              <a:ext uri="{FF2B5EF4-FFF2-40B4-BE49-F238E27FC236}">
                <a16:creationId xmlns:a16="http://schemas.microsoft.com/office/drawing/2014/main" id="{EFC87B05-829A-4876-833D-44F594989F6A}"/>
              </a:ext>
            </a:extLst>
          </p:cNvPr>
          <p:cNvSpPr/>
          <p:nvPr/>
        </p:nvSpPr>
        <p:spPr>
          <a:xfrm>
            <a:off x="1503681" y="4871719"/>
            <a:ext cx="2539999" cy="1524000"/>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What should I read first and why is it “Moby Dick”?</a:t>
            </a:r>
          </a:p>
        </p:txBody>
      </p:sp>
      <p:sp>
        <p:nvSpPr>
          <p:cNvPr id="14" name="But I'm a Data Scientist">
            <a:extLst>
              <a:ext uri="{FF2B5EF4-FFF2-40B4-BE49-F238E27FC236}">
                <a16:creationId xmlns:a16="http://schemas.microsoft.com/office/drawing/2014/main" id="{EBE40E6B-43FE-45D4-A049-EF719124FC7F}"/>
              </a:ext>
            </a:extLst>
          </p:cNvPr>
          <p:cNvSpPr/>
          <p:nvPr/>
        </p:nvSpPr>
        <p:spPr>
          <a:xfrm>
            <a:off x="4873414" y="4871719"/>
            <a:ext cx="2539999" cy="1524000"/>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But I’m a data scientist!</a:t>
            </a:r>
          </a:p>
        </p:txBody>
      </p:sp>
      <p:sp>
        <p:nvSpPr>
          <p:cNvPr id="15" name="What Tools">
            <a:extLst>
              <a:ext uri="{FF2B5EF4-FFF2-40B4-BE49-F238E27FC236}">
                <a16:creationId xmlns:a16="http://schemas.microsoft.com/office/drawing/2014/main" id="{AEFEB40A-25C1-4744-8A1F-C1CAD98A7150}"/>
              </a:ext>
            </a:extLst>
          </p:cNvPr>
          <p:cNvSpPr/>
          <p:nvPr/>
        </p:nvSpPr>
        <p:spPr>
          <a:xfrm>
            <a:off x="8195725" y="4871719"/>
            <a:ext cx="2539999" cy="1524000"/>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What tools do I need?</a:t>
            </a:r>
          </a:p>
        </p:txBody>
      </p:sp>
      <p:sp>
        <p:nvSpPr>
          <p:cNvPr id="38" name="Cover Python or R">
            <a:extLst>
              <a:ext uri="{FF2B5EF4-FFF2-40B4-BE49-F238E27FC236}">
                <a16:creationId xmlns:a16="http://schemas.microsoft.com/office/drawing/2014/main" id="{258D3CE7-BD23-47AD-8B8A-86F097F03EF8}"/>
              </a:ext>
            </a:extLst>
          </p:cNvPr>
          <p:cNvSpPr/>
          <p:nvPr/>
        </p:nvSpPr>
        <p:spPr>
          <a:xfrm>
            <a:off x="1467900" y="462279"/>
            <a:ext cx="2539999" cy="1524000"/>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endParaRPr lang="en-US" sz="2500" kern="1200" dirty="0"/>
          </a:p>
        </p:txBody>
      </p:sp>
      <p:sp>
        <p:nvSpPr>
          <p:cNvPr id="39" name="Cover The World To Come">
            <a:extLst>
              <a:ext uri="{FF2B5EF4-FFF2-40B4-BE49-F238E27FC236}">
                <a16:creationId xmlns:a16="http://schemas.microsoft.com/office/drawing/2014/main" id="{7FE5155E-AE26-4B79-A492-53467E30D077}"/>
              </a:ext>
            </a:extLst>
          </p:cNvPr>
          <p:cNvSpPr/>
          <p:nvPr/>
        </p:nvSpPr>
        <p:spPr>
          <a:xfrm>
            <a:off x="4837633" y="462279"/>
            <a:ext cx="2539999" cy="1524000"/>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endParaRPr lang="en-US" sz="2500" kern="1200" dirty="0"/>
          </a:p>
        </p:txBody>
      </p:sp>
      <p:sp>
        <p:nvSpPr>
          <p:cNvPr id="40" name="Cover Courses">
            <a:extLst>
              <a:ext uri="{FF2B5EF4-FFF2-40B4-BE49-F238E27FC236}">
                <a16:creationId xmlns:a16="http://schemas.microsoft.com/office/drawing/2014/main" id="{CEC1DE76-A4CB-4E59-BF8B-E8614DEC138B}"/>
              </a:ext>
            </a:extLst>
          </p:cNvPr>
          <p:cNvSpPr/>
          <p:nvPr/>
        </p:nvSpPr>
        <p:spPr>
          <a:xfrm>
            <a:off x="8159944" y="462279"/>
            <a:ext cx="2539999" cy="1524000"/>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endParaRPr lang="en-US" sz="2500" kern="1200" dirty="0"/>
          </a:p>
        </p:txBody>
      </p:sp>
      <p:sp>
        <p:nvSpPr>
          <p:cNvPr id="41" name="Cover School Worth It">
            <a:extLst>
              <a:ext uri="{FF2B5EF4-FFF2-40B4-BE49-F238E27FC236}">
                <a16:creationId xmlns:a16="http://schemas.microsoft.com/office/drawing/2014/main" id="{24F44536-2D25-4723-8033-4596B1537E93}"/>
              </a:ext>
            </a:extLst>
          </p:cNvPr>
          <p:cNvSpPr/>
          <p:nvPr/>
        </p:nvSpPr>
        <p:spPr>
          <a:xfrm>
            <a:off x="1467900" y="2666999"/>
            <a:ext cx="2539999" cy="1524000"/>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endParaRPr lang="en-US" sz="2500" kern="1200" dirty="0"/>
          </a:p>
        </p:txBody>
      </p:sp>
      <p:sp>
        <p:nvSpPr>
          <p:cNvPr id="42" name="Cover Low Code">
            <a:extLst>
              <a:ext uri="{FF2B5EF4-FFF2-40B4-BE49-F238E27FC236}">
                <a16:creationId xmlns:a16="http://schemas.microsoft.com/office/drawing/2014/main" id="{B42DFB5C-EC33-4E12-8F38-BECD47F9CEA5}"/>
              </a:ext>
            </a:extLst>
          </p:cNvPr>
          <p:cNvSpPr/>
          <p:nvPr/>
        </p:nvSpPr>
        <p:spPr>
          <a:xfrm>
            <a:off x="8159944" y="2666999"/>
            <a:ext cx="2539999" cy="1524000"/>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endParaRPr lang="en-US" sz="2500" kern="1200" dirty="0"/>
          </a:p>
        </p:txBody>
      </p:sp>
      <p:sp>
        <p:nvSpPr>
          <p:cNvPr id="43" name="Cover Moby Dick">
            <a:extLst>
              <a:ext uri="{FF2B5EF4-FFF2-40B4-BE49-F238E27FC236}">
                <a16:creationId xmlns:a16="http://schemas.microsoft.com/office/drawing/2014/main" id="{E78700BF-19C4-4849-9FB2-B3ECCD2A866B}"/>
              </a:ext>
            </a:extLst>
          </p:cNvPr>
          <p:cNvSpPr/>
          <p:nvPr/>
        </p:nvSpPr>
        <p:spPr>
          <a:xfrm>
            <a:off x="1515314" y="4871719"/>
            <a:ext cx="2539999" cy="1524000"/>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endParaRPr lang="en-US" sz="2500" kern="1200" dirty="0"/>
          </a:p>
        </p:txBody>
      </p:sp>
      <p:sp>
        <p:nvSpPr>
          <p:cNvPr id="44" name="Cover But I'm a Data Scientist">
            <a:extLst>
              <a:ext uri="{FF2B5EF4-FFF2-40B4-BE49-F238E27FC236}">
                <a16:creationId xmlns:a16="http://schemas.microsoft.com/office/drawing/2014/main" id="{5359D07C-C8E9-47E2-8808-424838A5BDC4}"/>
              </a:ext>
            </a:extLst>
          </p:cNvPr>
          <p:cNvSpPr/>
          <p:nvPr/>
        </p:nvSpPr>
        <p:spPr>
          <a:xfrm>
            <a:off x="4885047" y="4871719"/>
            <a:ext cx="2539999" cy="1524000"/>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endParaRPr lang="en-US" sz="2500" kern="1200" dirty="0"/>
          </a:p>
        </p:txBody>
      </p:sp>
      <p:sp>
        <p:nvSpPr>
          <p:cNvPr id="45" name="Cover What Tools">
            <a:extLst>
              <a:ext uri="{FF2B5EF4-FFF2-40B4-BE49-F238E27FC236}">
                <a16:creationId xmlns:a16="http://schemas.microsoft.com/office/drawing/2014/main" id="{BDE4D784-DD35-418E-BA27-C81B9E454AE4}"/>
              </a:ext>
            </a:extLst>
          </p:cNvPr>
          <p:cNvSpPr/>
          <p:nvPr/>
        </p:nvSpPr>
        <p:spPr>
          <a:xfrm>
            <a:off x="8207358" y="4871719"/>
            <a:ext cx="2539999" cy="1524000"/>
          </a:xfrm>
          <a:custGeom>
            <a:avLst/>
            <a:gdLst>
              <a:gd name="connsiteX0" fmla="*/ 0 w 2539999"/>
              <a:gd name="connsiteY0" fmla="*/ 0 h 1524000"/>
              <a:gd name="connsiteX1" fmla="*/ 2539999 w 2539999"/>
              <a:gd name="connsiteY1" fmla="*/ 0 h 1524000"/>
              <a:gd name="connsiteX2" fmla="*/ 2539999 w 2539999"/>
              <a:gd name="connsiteY2" fmla="*/ 1524000 h 1524000"/>
              <a:gd name="connsiteX3" fmla="*/ 0 w 2539999"/>
              <a:gd name="connsiteY3" fmla="*/ 1524000 h 1524000"/>
              <a:gd name="connsiteX4" fmla="*/ 0 w 2539999"/>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999" h="1524000">
                <a:moveTo>
                  <a:pt x="0" y="0"/>
                </a:moveTo>
                <a:lnTo>
                  <a:pt x="2539999" y="0"/>
                </a:lnTo>
                <a:lnTo>
                  <a:pt x="2539999" y="1524000"/>
                </a:lnTo>
                <a:lnTo>
                  <a:pt x="0" y="1524000"/>
                </a:lnTo>
                <a:lnTo>
                  <a:pt x="0" y="0"/>
                </a:ln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endParaRPr lang="en-US" sz="2500" kern="1200" dirty="0"/>
          </a:p>
        </p:txBody>
      </p:sp>
      <p:pic>
        <p:nvPicPr>
          <p:cNvPr id="19" name="Well Yes But No" descr="A picture containing cake, photo, window, birthday&#10;&#10;Description automatically generated">
            <a:extLst>
              <a:ext uri="{FF2B5EF4-FFF2-40B4-BE49-F238E27FC236}">
                <a16:creationId xmlns:a16="http://schemas.microsoft.com/office/drawing/2014/main" id="{9123C776-B1D0-4175-B861-25DE22EFE0D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0" y="1714500"/>
            <a:ext cx="4572000" cy="3429000"/>
          </a:xfrm>
          <a:prstGeom prst="rect">
            <a:avLst/>
          </a:prstGeom>
        </p:spPr>
      </p:pic>
      <p:pic>
        <p:nvPicPr>
          <p:cNvPr id="3" name="Same Picture" descr="A person holding a sign posing for the camera&#10;&#10;Description automatically generated">
            <a:extLst>
              <a:ext uri="{FF2B5EF4-FFF2-40B4-BE49-F238E27FC236}">
                <a16:creationId xmlns:a16="http://schemas.microsoft.com/office/drawing/2014/main" id="{DC554CA5-DCB8-4C66-8B7B-76FC3717946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14750" y="766762"/>
            <a:ext cx="4762500" cy="5324475"/>
          </a:xfrm>
          <a:prstGeom prst="rect">
            <a:avLst/>
          </a:prstGeom>
        </p:spPr>
      </p:pic>
      <p:pic>
        <p:nvPicPr>
          <p:cNvPr id="21" name="Types Everywhere" descr="A picture containing indoor, person, table, toy&#10;&#10;Description automatically generated">
            <a:extLst>
              <a:ext uri="{FF2B5EF4-FFF2-40B4-BE49-F238E27FC236}">
                <a16:creationId xmlns:a16="http://schemas.microsoft.com/office/drawing/2014/main" id="{3C91DBA6-3043-4137-87D7-6A81E39E198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95562" y="1047750"/>
            <a:ext cx="7000875" cy="4762500"/>
          </a:xfrm>
          <a:prstGeom prst="rect">
            <a:avLst/>
          </a:prstGeom>
        </p:spPr>
      </p:pic>
      <p:pic>
        <p:nvPicPr>
          <p:cNvPr id="22" name="Dangerous to Go Alone">
            <a:extLst>
              <a:ext uri="{FF2B5EF4-FFF2-40B4-BE49-F238E27FC236}">
                <a16:creationId xmlns:a16="http://schemas.microsoft.com/office/drawing/2014/main" id="{826C477B-3A49-49D1-88CD-555D477EE945}"/>
              </a:ext>
            </a:extLst>
          </p:cNvPr>
          <p:cNvPicPr>
            <a:picLocks noChangeAspect="1"/>
          </p:cNvPicPr>
          <p:nvPr/>
        </p:nvPicPr>
        <p:blipFill>
          <a:blip r:embed="rId6"/>
          <a:stretch>
            <a:fillRect/>
          </a:stretch>
        </p:blipFill>
        <p:spPr>
          <a:xfrm>
            <a:off x="2286000" y="1052512"/>
            <a:ext cx="7620000" cy="4752975"/>
          </a:xfrm>
          <a:prstGeom prst="rect">
            <a:avLst/>
          </a:prstGeom>
        </p:spPr>
      </p:pic>
      <p:pic>
        <p:nvPicPr>
          <p:cNvPr id="24" name="Unicorn" descr="A picture containing sitting, old, man, sheep&#10;&#10;Description automatically generated">
            <a:extLst>
              <a:ext uri="{FF2B5EF4-FFF2-40B4-BE49-F238E27FC236}">
                <a16:creationId xmlns:a16="http://schemas.microsoft.com/office/drawing/2014/main" id="{A7785683-54F4-4EA7-81C5-D4340AA71D8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921758" y="1173066"/>
            <a:ext cx="4348482" cy="4511866"/>
          </a:xfrm>
          <a:prstGeom prst="rect">
            <a:avLst/>
          </a:prstGeom>
        </p:spPr>
      </p:pic>
      <p:pic>
        <p:nvPicPr>
          <p:cNvPr id="4" name="Gold Rush" descr="A picture containing text, photo, brown, dog&#10;&#10;Description automatically generated">
            <a:extLst>
              <a:ext uri="{FF2B5EF4-FFF2-40B4-BE49-F238E27FC236}">
                <a16:creationId xmlns:a16="http://schemas.microsoft.com/office/drawing/2014/main" id="{EB6973FA-1FDF-4112-96C8-4EBB7C55CA0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848100" y="1892300"/>
            <a:ext cx="4495800" cy="3073400"/>
          </a:xfrm>
          <a:prstGeom prst="rect">
            <a:avLst/>
          </a:prstGeom>
        </p:spPr>
      </p:pic>
    </p:spTree>
    <p:extLst>
      <p:ext uri="{BB962C8B-B14F-4D97-AF65-F5344CB8AC3E}">
        <p14:creationId xmlns:p14="http://schemas.microsoft.com/office/powerpoint/2010/main" val="19608164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14"/>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24"/>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2" restart="whenNotActive" fill="hold" evtFilter="cancelBubble" nodeType="interactiveSeq">
                <p:stCondLst>
                  <p:cond evt="onClick" delay="0">
                    <p:tgtEl>
                      <p:spTgt spid="38"/>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68" restart="whenNotActive" fill="hold" evtFilter="cancelBubble" nodeType="interactiveSeq">
                <p:stCondLst>
                  <p:cond evt="onClick" delay="0">
                    <p:tgtEl>
                      <p:spTgt spid="39"/>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39"/>
                                        </p:tgtEl>
                                      </p:cBhvr>
                                    </p:animEffect>
                                    <p:set>
                                      <p:cBhvr>
                                        <p:cTn id="7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74" restart="whenNotActive" fill="hold" evtFilter="cancelBubble" nodeType="interactiveSeq">
                <p:stCondLst>
                  <p:cond evt="onClick" delay="0">
                    <p:tgtEl>
                      <p:spTgt spid="41"/>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41"/>
                                        </p:tgtEl>
                                      </p:cBhvr>
                                    </p:animEffect>
                                    <p:set>
                                      <p:cBhvr>
                                        <p:cTn id="7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80" restart="whenNotActive" fill="hold" evtFilter="cancelBubble" nodeType="interactiveSeq">
                <p:stCondLst>
                  <p:cond evt="onClick" delay="0">
                    <p:tgtEl>
                      <p:spTgt spid="42"/>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42"/>
                                        </p:tgtEl>
                                      </p:cBhvr>
                                    </p:animEffect>
                                    <p:set>
                                      <p:cBhvr>
                                        <p:cTn id="8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86" restart="whenNotActive" fill="hold" evtFilter="cancelBubble" nodeType="interactiveSeq">
                <p:stCondLst>
                  <p:cond evt="onClick" delay="0">
                    <p:tgtEl>
                      <p:spTgt spid="43"/>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43"/>
                                        </p:tgtEl>
                                      </p:cBhvr>
                                    </p:animEffect>
                                    <p:set>
                                      <p:cBhvr>
                                        <p:cTn id="9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92" restart="whenNotActive" fill="hold" evtFilter="cancelBubble" nodeType="interactiveSeq">
                <p:stCondLst>
                  <p:cond evt="onClick" delay="0">
                    <p:tgtEl>
                      <p:spTgt spid="44"/>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44"/>
                                        </p:tgtEl>
                                      </p:cBhvr>
                                    </p:animEffect>
                                    <p:set>
                                      <p:cBhvr>
                                        <p:cTn id="9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98" restart="whenNotActive" fill="hold" evtFilter="cancelBubble" nodeType="interactiveSeq">
                <p:stCondLst>
                  <p:cond evt="onClick" delay="0">
                    <p:tgtEl>
                      <p:spTgt spid="45"/>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45"/>
                                        </p:tgtEl>
                                      </p:cBhvr>
                                    </p:animEffect>
                                    <p:set>
                                      <p:cBhvr>
                                        <p:cTn id="103"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04" restart="whenNotActive" fill="hold" evtFilter="cancelBubble" nodeType="interactiveSeq">
                <p:stCondLst>
                  <p:cond evt="onClick" delay="0">
                    <p:tgtEl>
                      <p:spTgt spid="40"/>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40"/>
                                        </p:tgtEl>
                                      </p:cBhvr>
                                    </p:animEffect>
                                    <p:set>
                                      <p:cBhvr>
                                        <p:cTn id="10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38" grpId="0" animBg="1"/>
      <p:bldP spid="39" grpId="0" animBg="1"/>
      <p:bldP spid="40" grpId="0" animBg="1"/>
      <p:bldP spid="41" grpId="0" animBg="1"/>
      <p:bldP spid="42" grpId="0" animBg="1"/>
      <p:bldP spid="43" grpId="0" animBg="1"/>
      <p:bldP spid="44"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0F91130-FB93-400E-AE41-F408C0BC5500}"/>
              </a:ext>
            </a:extLst>
          </p:cNvPr>
          <p:cNvSpPr>
            <a:spLocks noGrp="1"/>
          </p:cNvSpPr>
          <p:nvPr>
            <p:ph type="title"/>
          </p:nvPr>
        </p:nvSpPr>
        <p:spPr/>
        <p:txBody>
          <a:bodyPr/>
          <a:lstStyle/>
          <a:p>
            <a:r>
              <a:rPr lang="en-US" dirty="0"/>
              <a:t>You’re a wizard, Harry</a:t>
            </a:r>
          </a:p>
        </p:txBody>
      </p:sp>
      <p:pic>
        <p:nvPicPr>
          <p:cNvPr id="10" name="Content Placeholder 9" descr="The camel has two humps&#10;">
            <a:extLst>
              <a:ext uri="{FF2B5EF4-FFF2-40B4-BE49-F238E27FC236}">
                <a16:creationId xmlns:a16="http://schemas.microsoft.com/office/drawing/2014/main" id="{31CFD696-56A2-482A-84E9-78E7A4E3D649}"/>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198905" y="1825625"/>
            <a:ext cx="5794189" cy="4351338"/>
          </a:xfrm>
        </p:spPr>
      </p:pic>
    </p:spTree>
    <p:extLst>
      <p:ext uri="{BB962C8B-B14F-4D97-AF65-F5344CB8AC3E}">
        <p14:creationId xmlns:p14="http://schemas.microsoft.com/office/powerpoint/2010/main" val="10057468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EA3B6-FD86-4D39-BC63-480EDE788AC8}"/>
              </a:ext>
            </a:extLst>
          </p:cNvPr>
          <p:cNvSpPr>
            <a:spLocks noGrp="1"/>
          </p:cNvSpPr>
          <p:nvPr>
            <p:ph type="title"/>
          </p:nvPr>
        </p:nvSpPr>
        <p:spPr/>
        <p:txBody>
          <a:bodyPr/>
          <a:lstStyle/>
          <a:p>
            <a:r>
              <a:rPr lang="en-US" dirty="0"/>
              <a:t>Further learning: some places to start</a:t>
            </a:r>
          </a:p>
        </p:txBody>
      </p:sp>
      <p:sp>
        <p:nvSpPr>
          <p:cNvPr id="3" name="Content Placeholder 2">
            <a:extLst>
              <a:ext uri="{FF2B5EF4-FFF2-40B4-BE49-F238E27FC236}">
                <a16:creationId xmlns:a16="http://schemas.microsoft.com/office/drawing/2014/main" id="{67F04CFE-D658-4936-B048-C2637D8F634F}"/>
              </a:ext>
            </a:extLst>
          </p:cNvPr>
          <p:cNvSpPr>
            <a:spLocks noGrp="1"/>
          </p:cNvSpPr>
          <p:nvPr>
            <p:ph idx="1"/>
          </p:nvPr>
        </p:nvSpPr>
        <p:spPr/>
        <p:txBody>
          <a:bodyPr>
            <a:normAutofit/>
          </a:bodyPr>
          <a:lstStyle/>
          <a:p>
            <a:r>
              <a:rPr lang="en-US" sz="2400" dirty="0"/>
              <a:t>MIT OCW 6.0001: Introduction to Computer Science and Programming in Python (</a:t>
            </a:r>
            <a:r>
              <a:rPr lang="en-US" sz="2400" dirty="0">
                <a:hlinkClick r:id="rId2"/>
              </a:rPr>
              <a:t>https://ocw.mit.edu/courses/electrical-engineering-and-computer-science/6-0001-introduction-to-computer-science-and-programming-in-python-fall-2016/</a:t>
            </a:r>
            <a:r>
              <a:rPr lang="en-US" sz="2400" dirty="0"/>
              <a:t>) [⭐⭐]</a:t>
            </a:r>
          </a:p>
          <a:p>
            <a:r>
              <a:rPr lang="en-US" sz="2400" dirty="0"/>
              <a:t>MIT OCW 6.0002: Introduction to Computational Thinking and Data Science (</a:t>
            </a:r>
            <a:r>
              <a:rPr lang="en-US" sz="2400" dirty="0">
                <a:hlinkClick r:id="rId3"/>
              </a:rPr>
              <a:t>https://ocw.mit.edu/courses/electrical-engineering-and-computer-science/6-0002-introduction-to-computational-thinking-and-data-science-fall-2016/</a:t>
            </a:r>
            <a:r>
              <a:rPr lang="en-US" sz="2400" dirty="0"/>
              <a:t>) [⭐⭐⭐]</a:t>
            </a:r>
          </a:p>
          <a:p>
            <a:r>
              <a:rPr lang="en-US" sz="2400" dirty="0"/>
              <a:t>Harvard CS50: Introduction to Computer Science (</a:t>
            </a:r>
            <a:r>
              <a:rPr lang="en-US" sz="2400" dirty="0">
                <a:hlinkClick r:id="rId4"/>
              </a:rPr>
              <a:t>https://www.edx.org/course/cs50s-introduction-to-computer-science</a:t>
            </a:r>
            <a:r>
              <a:rPr lang="en-US" sz="2400" dirty="0"/>
              <a:t>) [⭐⭐]</a:t>
            </a:r>
          </a:p>
          <a:p>
            <a:r>
              <a:rPr lang="en-US" sz="2400" dirty="0"/>
              <a:t>Python for Everybody (</a:t>
            </a:r>
            <a:r>
              <a:rPr lang="en-US" sz="2400" dirty="0">
                <a:hlinkClick r:id="rId5"/>
              </a:rPr>
              <a:t>https://www.py4e.com/</a:t>
            </a:r>
            <a:r>
              <a:rPr lang="en-US" sz="2400" dirty="0"/>
              <a:t>) [⭐]</a:t>
            </a:r>
          </a:p>
        </p:txBody>
      </p:sp>
    </p:spTree>
    <p:extLst>
      <p:ext uri="{BB962C8B-B14F-4D97-AF65-F5344CB8AC3E}">
        <p14:creationId xmlns:p14="http://schemas.microsoft.com/office/powerpoint/2010/main" val="35198817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4C8F4-7B2D-4852-9726-BEBD8A1DF681}"/>
              </a:ext>
            </a:extLst>
          </p:cNvPr>
          <p:cNvSpPr>
            <a:spLocks noGrp="1"/>
          </p:cNvSpPr>
          <p:nvPr>
            <p:ph type="title"/>
          </p:nvPr>
        </p:nvSpPr>
        <p:spPr/>
        <p:txBody>
          <a:bodyPr/>
          <a:lstStyle/>
          <a:p>
            <a:r>
              <a:rPr lang="en-US" dirty="0"/>
              <a:t>Bibliography of self-plagiarism</a:t>
            </a:r>
          </a:p>
        </p:txBody>
      </p:sp>
      <p:sp>
        <p:nvSpPr>
          <p:cNvPr id="3" name="Content Placeholder 2">
            <a:extLst>
              <a:ext uri="{FF2B5EF4-FFF2-40B4-BE49-F238E27FC236}">
                <a16:creationId xmlns:a16="http://schemas.microsoft.com/office/drawing/2014/main" id="{27C8D1EF-E564-4271-8C66-E1CFC177AB55}"/>
              </a:ext>
            </a:extLst>
          </p:cNvPr>
          <p:cNvSpPr>
            <a:spLocks noGrp="1"/>
          </p:cNvSpPr>
          <p:nvPr>
            <p:ph idx="1"/>
          </p:nvPr>
        </p:nvSpPr>
        <p:spPr/>
        <p:txBody>
          <a:bodyPr>
            <a:normAutofit lnSpcReduction="10000"/>
          </a:bodyPr>
          <a:lstStyle/>
          <a:p>
            <a:r>
              <a:rPr lang="en-US" sz="2400" dirty="0"/>
              <a:t>“data science without the hype” (</a:t>
            </a:r>
            <a:r>
              <a:rPr lang="en-US" sz="2400" dirty="0">
                <a:hlinkClick r:id="rId2"/>
              </a:rPr>
              <a:t>https://terminusdatascience.com/talks/data-science-half-hour</a:t>
            </a:r>
            <a:r>
              <a:rPr lang="en-US" sz="2400" dirty="0"/>
              <a:t>)</a:t>
            </a:r>
          </a:p>
          <a:p>
            <a:r>
              <a:rPr lang="en-US" sz="2400" dirty="0"/>
              <a:t>“A Dialogue” (</a:t>
            </a:r>
            <a:r>
              <a:rPr lang="en-US" sz="2400" dirty="0">
                <a:hlinkClick r:id="rId3"/>
              </a:rPr>
              <a:t>https://usethe.computer/posts/17-a-dialogue.html</a:t>
            </a:r>
            <a:r>
              <a:rPr lang="en-US" sz="2400" dirty="0"/>
              <a:t>)</a:t>
            </a:r>
          </a:p>
          <a:p>
            <a:r>
              <a:rPr lang="en-US" sz="2400" dirty="0"/>
              <a:t>“Dashboard Confessional” (</a:t>
            </a:r>
            <a:r>
              <a:rPr lang="en-US" sz="2400" dirty="0">
                <a:hlinkClick r:id="rId4"/>
              </a:rPr>
              <a:t>https://usethe.computer/posts/11-dashboard-confessional.html</a:t>
            </a:r>
            <a:r>
              <a:rPr lang="en-US" sz="2400" dirty="0"/>
              <a:t>)</a:t>
            </a:r>
          </a:p>
          <a:p>
            <a:r>
              <a:rPr lang="en-US" sz="2400" dirty="0"/>
              <a:t>“Why Are Data Scientists Switching from R to Python?” (</a:t>
            </a:r>
            <a:r>
              <a:rPr lang="en-US" sz="2400" dirty="0">
                <a:hlinkClick r:id="rId5"/>
              </a:rPr>
              <a:t>https://usethe.computer/posts/9-why-are-data-scientists-switching-from-R-to-python.html</a:t>
            </a:r>
            <a:r>
              <a:rPr lang="en-US" sz="2400" dirty="0"/>
              <a:t>)</a:t>
            </a:r>
          </a:p>
          <a:p>
            <a:r>
              <a:rPr lang="en-US" sz="2400" dirty="0"/>
              <a:t>“Typing ‘group by’, Revisited” (</a:t>
            </a:r>
            <a:r>
              <a:rPr lang="en-US" sz="2400" dirty="0">
                <a:hlinkClick r:id="rId6"/>
              </a:rPr>
              <a:t>https://usethe.computer/posts/13-typing-groupby-revisited.html</a:t>
            </a:r>
            <a:r>
              <a:rPr lang="en-US" sz="2400" dirty="0"/>
              <a:t>)</a:t>
            </a:r>
          </a:p>
          <a:p>
            <a:r>
              <a:rPr lang="en-US" sz="2400" dirty="0"/>
              <a:t>“Found in Translation: Domain-Specific Languages for Simple, Composable Systems” (</a:t>
            </a:r>
            <a:r>
              <a:rPr lang="en-US" sz="2400" dirty="0">
                <a:hlinkClick r:id="rId7"/>
              </a:rPr>
              <a:t>https://github.com/derrickturk/dsl-talk</a:t>
            </a:r>
            <a:r>
              <a:rPr lang="en-US" sz="2400" dirty="0"/>
              <a:t>)</a:t>
            </a:r>
          </a:p>
        </p:txBody>
      </p:sp>
    </p:spTree>
    <p:extLst>
      <p:ext uri="{BB962C8B-B14F-4D97-AF65-F5344CB8AC3E}">
        <p14:creationId xmlns:p14="http://schemas.microsoft.com/office/powerpoint/2010/main" val="8033546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4B158-D961-45A9-B71B-B4B538AC44F6}"/>
              </a:ext>
            </a:extLst>
          </p:cNvPr>
          <p:cNvSpPr>
            <a:spLocks noGrp="1"/>
          </p:cNvSpPr>
          <p:nvPr>
            <p:ph type="title"/>
          </p:nvPr>
        </p:nvSpPr>
        <p:spPr/>
        <p:txBody>
          <a:bodyPr/>
          <a:lstStyle/>
          <a:p>
            <a:r>
              <a:rPr lang="en-US" dirty="0"/>
              <a:t>Selected readings</a:t>
            </a:r>
          </a:p>
        </p:txBody>
      </p:sp>
      <p:sp>
        <p:nvSpPr>
          <p:cNvPr id="3" name="Content Placeholder 2">
            <a:extLst>
              <a:ext uri="{FF2B5EF4-FFF2-40B4-BE49-F238E27FC236}">
                <a16:creationId xmlns:a16="http://schemas.microsoft.com/office/drawing/2014/main" id="{04F96FEF-A5F3-49E8-9A8E-74B24CC963D2}"/>
              </a:ext>
            </a:extLst>
          </p:cNvPr>
          <p:cNvSpPr>
            <a:spLocks noGrp="1"/>
          </p:cNvSpPr>
          <p:nvPr>
            <p:ph idx="1"/>
          </p:nvPr>
        </p:nvSpPr>
        <p:spPr/>
        <p:txBody>
          <a:bodyPr>
            <a:normAutofit/>
          </a:bodyPr>
          <a:lstStyle/>
          <a:p>
            <a:r>
              <a:rPr lang="en-US" sz="2400" dirty="0"/>
              <a:t>“A Small Matter of Programming”, by Bonnie A. </a:t>
            </a:r>
            <a:r>
              <a:rPr lang="en-US" sz="2400" dirty="0" err="1"/>
              <a:t>Nardi</a:t>
            </a:r>
            <a:endParaRPr lang="en-US" sz="2400" dirty="0"/>
          </a:p>
          <a:p>
            <a:r>
              <a:rPr lang="en-US" sz="2400" dirty="0"/>
              <a:t>“Teach Yourself Programming in Ten Years”, by Peter </a:t>
            </a:r>
            <a:r>
              <a:rPr lang="en-US" sz="2400" dirty="0" err="1"/>
              <a:t>Norvig</a:t>
            </a:r>
            <a:r>
              <a:rPr lang="en-US" sz="2400" dirty="0"/>
              <a:t> (</a:t>
            </a:r>
            <a:r>
              <a:rPr lang="en-US" sz="2400" dirty="0">
                <a:hlinkClick r:id="rId2"/>
              </a:rPr>
              <a:t>https://www.norvig.com/21-days.html</a:t>
            </a:r>
            <a:r>
              <a:rPr lang="en-US" sz="2400" dirty="0"/>
              <a:t>)</a:t>
            </a:r>
          </a:p>
          <a:p>
            <a:r>
              <a:rPr lang="en-US" sz="2400" dirty="0"/>
              <a:t>“Simple Made Easy”, by Rich Hickey (</a:t>
            </a:r>
            <a:r>
              <a:rPr lang="en-US" sz="2400" dirty="0">
                <a:hlinkClick r:id="rId3"/>
              </a:rPr>
              <a:t>https://www.infoq.com/presentations/Simple-Made-Easy/</a:t>
            </a:r>
            <a:r>
              <a:rPr lang="en-US" sz="2400" dirty="0"/>
              <a:t>)</a:t>
            </a:r>
          </a:p>
          <a:p>
            <a:r>
              <a:rPr lang="en-US" sz="2400" dirty="0"/>
              <a:t>“Everyone Should Program, or Programming is Hard? Both!”, by Mark Chu-Carroll (</a:t>
            </a:r>
            <a:r>
              <a:rPr lang="en-US" sz="2400" dirty="0">
                <a:hlinkClick r:id="rId4"/>
              </a:rPr>
              <a:t>http://www.goodmath.org/blog/2012/10/05/everyone-should-program-or-programming-is-hard-both/</a:t>
            </a:r>
            <a:r>
              <a:rPr lang="en-US" sz="2400" dirty="0"/>
              <a:t>)</a:t>
            </a:r>
          </a:p>
          <a:p>
            <a:r>
              <a:rPr lang="en-US" sz="2400" dirty="0"/>
              <a:t>“A Rocket to Nowhere”, by Maciej </a:t>
            </a:r>
            <a:r>
              <a:rPr lang="en-US" sz="2400" dirty="0" err="1"/>
              <a:t>Cegłowski</a:t>
            </a:r>
            <a:r>
              <a:rPr lang="en-US" sz="2400" dirty="0"/>
              <a:t> (</a:t>
            </a:r>
            <a:r>
              <a:rPr lang="en-US" sz="2400" dirty="0">
                <a:hlinkClick r:id="rId5"/>
              </a:rPr>
              <a:t>https://idlewords.com/2005/08/a_rocket_to_nowhere.htm</a:t>
            </a:r>
            <a:r>
              <a:rPr lang="en-US" sz="2400" dirty="0"/>
              <a:t>)</a:t>
            </a:r>
          </a:p>
          <a:p>
            <a:r>
              <a:rPr lang="en-US" sz="2400" dirty="0"/>
              <a:t>Crafting Interpreters, by Bob Nystrom (</a:t>
            </a:r>
            <a:r>
              <a:rPr lang="en-US" sz="2400" dirty="0">
                <a:hlinkClick r:id="rId6"/>
              </a:rPr>
              <a:t>http://www.craftinginterpreters.com/</a:t>
            </a:r>
            <a:r>
              <a:rPr lang="en-US" sz="2400" dirty="0"/>
              <a:t>)</a:t>
            </a:r>
          </a:p>
        </p:txBody>
      </p:sp>
    </p:spTree>
    <p:extLst>
      <p:ext uri="{BB962C8B-B14F-4D97-AF65-F5344CB8AC3E}">
        <p14:creationId xmlns:p14="http://schemas.microsoft.com/office/powerpoint/2010/main" val="4366195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DSL Implementation Notes</a:t>
            </a:r>
          </a:p>
        </p:txBody>
      </p:sp>
      <p:sp>
        <p:nvSpPr>
          <p:cNvPr id="3" name="Text Placeholder 2"/>
          <p:cNvSpPr>
            <a:spLocks noGrp="1"/>
          </p:cNvSpPr>
          <p:nvPr>
            <p:ph type="body" idx="1"/>
          </p:nvPr>
        </p:nvSpPr>
        <p:spPr/>
        <p:txBody>
          <a:bodyPr/>
          <a:lstStyle/>
          <a:p>
            <a:r>
              <a:rPr lang="en-US" dirty="0"/>
              <a:t>I think that I shall never see / some code as lovely as a tree</a:t>
            </a:r>
          </a:p>
          <a:p>
            <a:endParaRPr lang="en-US" dirty="0"/>
          </a:p>
          <a:p>
            <a:r>
              <a:rPr lang="en-US" dirty="0"/>
              <a:t>From the full version of “Found in Translation” (excerpted as Case Study III)</a:t>
            </a:r>
          </a:p>
        </p:txBody>
      </p:sp>
    </p:spTree>
    <p:extLst>
      <p:ext uri="{BB962C8B-B14F-4D97-AF65-F5344CB8AC3E}">
        <p14:creationId xmlns:p14="http://schemas.microsoft.com/office/powerpoint/2010/main" val="5567559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DB6FA-B268-4F2E-A049-45C0FC90B080}"/>
              </a:ext>
            </a:extLst>
          </p:cNvPr>
          <p:cNvSpPr>
            <a:spLocks noGrp="1"/>
          </p:cNvSpPr>
          <p:nvPr>
            <p:ph type="title"/>
          </p:nvPr>
        </p:nvSpPr>
        <p:spPr/>
        <p:txBody>
          <a:bodyPr/>
          <a:lstStyle/>
          <a:p>
            <a:r>
              <a:rPr lang="en-US" dirty="0"/>
              <a:t>Functional(</a:t>
            </a:r>
            <a:r>
              <a:rPr lang="en-US" dirty="0" err="1"/>
              <a:t>ish</a:t>
            </a:r>
            <a:r>
              <a:rPr lang="en-US" dirty="0"/>
              <a:t>) Programming for Languages</a:t>
            </a:r>
          </a:p>
        </p:txBody>
      </p:sp>
      <p:sp>
        <p:nvSpPr>
          <p:cNvPr id="3" name="Content Placeholder 2">
            <a:extLst>
              <a:ext uri="{FF2B5EF4-FFF2-40B4-BE49-F238E27FC236}">
                <a16:creationId xmlns:a16="http://schemas.microsoft.com/office/drawing/2014/main" id="{B2F18060-43C5-4EBC-9CC6-9EDD4299D96A}"/>
              </a:ext>
            </a:extLst>
          </p:cNvPr>
          <p:cNvSpPr>
            <a:spLocks noGrp="1"/>
          </p:cNvSpPr>
          <p:nvPr>
            <p:ph idx="1"/>
          </p:nvPr>
        </p:nvSpPr>
        <p:spPr/>
        <p:txBody>
          <a:bodyPr/>
          <a:lstStyle/>
          <a:p>
            <a:r>
              <a:rPr lang="en-US" dirty="0"/>
              <a:t>We’re going to end up constructing recursive structures (ASTs) and manipulating/rewriting/folding/reducing them</a:t>
            </a:r>
          </a:p>
          <a:p>
            <a:r>
              <a:rPr lang="en-US" dirty="0"/>
              <a:t>This is a great place to apply some key ideas from functional programming (and specifically, from ML-inspired languages):</a:t>
            </a:r>
          </a:p>
          <a:p>
            <a:pPr lvl="1"/>
            <a:r>
              <a:rPr lang="en-US" dirty="0"/>
              <a:t>Static type checking with inference</a:t>
            </a:r>
          </a:p>
          <a:p>
            <a:pPr lvl="1"/>
            <a:r>
              <a:rPr lang="en-US" dirty="0"/>
              <a:t>Algebraic data types</a:t>
            </a:r>
          </a:p>
          <a:p>
            <a:pPr lvl="1"/>
            <a:r>
              <a:rPr lang="en-US" dirty="0"/>
              <a:t>Pattern matching</a:t>
            </a:r>
          </a:p>
          <a:p>
            <a:pPr lvl="1"/>
            <a:r>
              <a:rPr lang="en-US" dirty="0"/>
              <a:t>Higher-order functions</a:t>
            </a:r>
          </a:p>
          <a:p>
            <a:pPr lvl="1"/>
            <a:r>
              <a:rPr lang="en-US" dirty="0"/>
              <a:t>Immutability*</a:t>
            </a:r>
          </a:p>
        </p:txBody>
      </p:sp>
    </p:spTree>
    <p:extLst>
      <p:ext uri="{BB962C8B-B14F-4D97-AF65-F5344CB8AC3E}">
        <p14:creationId xmlns:p14="http://schemas.microsoft.com/office/powerpoint/2010/main" val="18649412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6E120-B80F-41FD-8269-C3F246D03F85}"/>
              </a:ext>
            </a:extLst>
          </p:cNvPr>
          <p:cNvSpPr>
            <a:spLocks noGrp="1"/>
          </p:cNvSpPr>
          <p:nvPr>
            <p:ph type="title"/>
          </p:nvPr>
        </p:nvSpPr>
        <p:spPr/>
        <p:txBody>
          <a:bodyPr/>
          <a:lstStyle/>
          <a:p>
            <a:r>
              <a:rPr lang="en-US" dirty="0"/>
              <a:t>ADTs, Pattern Matching, and Recursion</a:t>
            </a:r>
          </a:p>
        </p:txBody>
      </p:sp>
      <p:sp>
        <p:nvSpPr>
          <p:cNvPr id="6" name="Text Placeholder 5">
            <a:extLst>
              <a:ext uri="{FF2B5EF4-FFF2-40B4-BE49-F238E27FC236}">
                <a16:creationId xmlns:a16="http://schemas.microsoft.com/office/drawing/2014/main" id="{6DB56C65-0718-4160-AEB6-758798CEB8CA}"/>
              </a:ext>
            </a:extLst>
          </p:cNvPr>
          <p:cNvSpPr>
            <a:spLocks noGrp="1"/>
          </p:cNvSpPr>
          <p:nvPr>
            <p:ph type="body" idx="1"/>
          </p:nvPr>
        </p:nvSpPr>
        <p:spPr/>
        <p:txBody>
          <a:bodyPr>
            <a:normAutofit lnSpcReduction="10000"/>
          </a:bodyPr>
          <a:lstStyle/>
          <a:p>
            <a:r>
              <a:rPr lang="en-US" dirty="0"/>
              <a:t>Expression AST and Evaluator</a:t>
            </a:r>
          </a:p>
          <a:p>
            <a:r>
              <a:rPr lang="en-US" dirty="0"/>
              <a:t>Haskell</a:t>
            </a:r>
          </a:p>
        </p:txBody>
      </p:sp>
      <p:sp>
        <p:nvSpPr>
          <p:cNvPr id="7" name="Content Placeholder 6">
            <a:extLst>
              <a:ext uri="{FF2B5EF4-FFF2-40B4-BE49-F238E27FC236}">
                <a16:creationId xmlns:a16="http://schemas.microsoft.com/office/drawing/2014/main" id="{4F9F8A61-ADA9-4CB1-BD19-FF3A2B3F5C34}"/>
              </a:ext>
            </a:extLst>
          </p:cNvPr>
          <p:cNvSpPr>
            <a:spLocks noGrp="1"/>
          </p:cNvSpPr>
          <p:nvPr>
            <p:ph sz="half" idx="2"/>
          </p:nvPr>
        </p:nvSpPr>
        <p:spPr/>
        <p:txBody>
          <a:bodyPr>
            <a:normAutofit fontScale="32500" lnSpcReduction="20000"/>
          </a:bodyPr>
          <a:lstStyle/>
          <a:p>
            <a:pPr marL="0" indent="0">
              <a:buNone/>
            </a:pPr>
            <a:r>
              <a:rPr lang="en-US" dirty="0">
                <a:latin typeface="Lucida Console" panose="020B0609040504020204" pitchFamily="49" charset="0"/>
              </a:rPr>
              <a:t>data Expr = </a:t>
            </a:r>
            <a:r>
              <a:rPr lang="en-US" dirty="0" err="1">
                <a:latin typeface="Lucida Console" panose="020B0609040504020204" pitchFamily="49" charset="0"/>
              </a:rPr>
              <a:t>Const</a:t>
            </a:r>
            <a:r>
              <a:rPr lang="en-US" dirty="0">
                <a:latin typeface="Lucida Console" panose="020B0609040504020204" pitchFamily="49" charset="0"/>
              </a:rPr>
              <a:t> </a:t>
            </a:r>
            <a:r>
              <a:rPr lang="en-US" dirty="0" err="1">
                <a:latin typeface="Lucida Console" panose="020B0609040504020204" pitchFamily="49" charset="0"/>
              </a:rPr>
              <a:t>Int</a:t>
            </a:r>
            <a:endParaRPr lang="en-US" dirty="0">
              <a:latin typeface="Lucida Console" panose="020B0609040504020204" pitchFamily="49" charset="0"/>
            </a:endParaRPr>
          </a:p>
          <a:p>
            <a:pPr marL="0" indent="0">
              <a:buNone/>
            </a:pPr>
            <a:r>
              <a:rPr lang="en-US" dirty="0">
                <a:latin typeface="Lucida Console" panose="020B0609040504020204" pitchFamily="49" charset="0"/>
              </a:rPr>
              <a:t>          | Plus Expr </a:t>
            </a:r>
            <a:r>
              <a:rPr lang="en-US" dirty="0" err="1">
                <a:latin typeface="Lucida Console" panose="020B0609040504020204" pitchFamily="49" charset="0"/>
              </a:rPr>
              <a:t>Expr</a:t>
            </a:r>
            <a:endParaRPr lang="en-US" dirty="0">
              <a:latin typeface="Lucida Console" panose="020B0609040504020204" pitchFamily="49" charset="0"/>
            </a:endParaRPr>
          </a:p>
          <a:p>
            <a:pPr marL="0" indent="0">
              <a:buNone/>
            </a:pPr>
            <a:r>
              <a:rPr lang="en-US" dirty="0">
                <a:latin typeface="Lucida Console" panose="020B0609040504020204" pitchFamily="49" charset="0"/>
              </a:rPr>
              <a:t>          | Sub Expr </a:t>
            </a:r>
            <a:r>
              <a:rPr lang="en-US" dirty="0" err="1">
                <a:latin typeface="Lucida Console" panose="020B0609040504020204" pitchFamily="49" charset="0"/>
              </a:rPr>
              <a:t>Expr</a:t>
            </a:r>
            <a:endParaRPr lang="en-US" dirty="0">
              <a:latin typeface="Lucida Console" panose="020B0609040504020204" pitchFamily="49" charset="0"/>
            </a:endParaRPr>
          </a:p>
          <a:p>
            <a:pPr marL="0" indent="0">
              <a:buNone/>
            </a:pPr>
            <a:r>
              <a:rPr lang="en-US" dirty="0">
                <a:latin typeface="Lucida Console" panose="020B0609040504020204" pitchFamily="49" charset="0"/>
              </a:rPr>
              <a:t>          | </a:t>
            </a:r>
            <a:r>
              <a:rPr lang="en-US" dirty="0" err="1">
                <a:latin typeface="Lucida Console" panose="020B0609040504020204" pitchFamily="49" charset="0"/>
              </a:rPr>
              <a:t>Mul</a:t>
            </a:r>
            <a:r>
              <a:rPr lang="en-US" dirty="0">
                <a:latin typeface="Lucida Console" panose="020B0609040504020204" pitchFamily="49" charset="0"/>
              </a:rPr>
              <a:t> Expr </a:t>
            </a:r>
            <a:r>
              <a:rPr lang="en-US" dirty="0" err="1">
                <a:latin typeface="Lucida Console" panose="020B0609040504020204" pitchFamily="49" charset="0"/>
              </a:rPr>
              <a:t>Expr</a:t>
            </a:r>
            <a:endParaRPr lang="en-US" dirty="0">
              <a:latin typeface="Lucida Console" panose="020B0609040504020204" pitchFamily="49" charset="0"/>
            </a:endParaRPr>
          </a:p>
          <a:p>
            <a:pPr marL="0" indent="0">
              <a:buNone/>
            </a:pPr>
            <a:r>
              <a:rPr lang="en-US" dirty="0">
                <a:latin typeface="Lucida Console" panose="020B0609040504020204" pitchFamily="49" charset="0"/>
              </a:rPr>
              <a:t>          | </a:t>
            </a:r>
            <a:r>
              <a:rPr lang="en-US" dirty="0" err="1">
                <a:latin typeface="Lucida Console" panose="020B0609040504020204" pitchFamily="49" charset="0"/>
              </a:rPr>
              <a:t>Div</a:t>
            </a:r>
            <a:r>
              <a:rPr lang="en-US" dirty="0">
                <a:latin typeface="Lucida Console" panose="020B0609040504020204" pitchFamily="49" charset="0"/>
              </a:rPr>
              <a:t> Expr </a:t>
            </a:r>
            <a:r>
              <a:rPr lang="en-US" dirty="0" err="1">
                <a:latin typeface="Lucida Console" panose="020B0609040504020204" pitchFamily="49" charset="0"/>
              </a:rPr>
              <a:t>Expr</a:t>
            </a:r>
            <a:endParaRPr lang="en-US" dirty="0">
              <a:latin typeface="Lucida Console" panose="020B0609040504020204" pitchFamily="49" charset="0"/>
            </a:endParaRPr>
          </a:p>
          <a:p>
            <a:pPr marL="0" indent="0">
              <a:buNone/>
            </a:pPr>
            <a:endParaRPr lang="en-US" dirty="0">
              <a:latin typeface="Lucida Console" panose="020B0609040504020204" pitchFamily="49" charset="0"/>
            </a:endParaRPr>
          </a:p>
          <a:p>
            <a:pPr marL="0" indent="0">
              <a:buNone/>
            </a:pPr>
            <a:r>
              <a:rPr lang="en-US" dirty="0" err="1">
                <a:latin typeface="Lucida Console" panose="020B0609040504020204" pitchFamily="49" charset="0"/>
              </a:rPr>
              <a:t>eval</a:t>
            </a:r>
            <a:r>
              <a:rPr lang="en-US" dirty="0">
                <a:latin typeface="Lucida Console" panose="020B0609040504020204" pitchFamily="49" charset="0"/>
              </a:rPr>
              <a:t> :: Expr -&gt; </a:t>
            </a:r>
            <a:r>
              <a:rPr lang="en-US" dirty="0" err="1">
                <a:latin typeface="Lucida Console" panose="020B0609040504020204" pitchFamily="49" charset="0"/>
              </a:rPr>
              <a:t>Int</a:t>
            </a:r>
            <a:endParaRPr lang="en-US" dirty="0">
              <a:latin typeface="Lucida Console" panose="020B0609040504020204" pitchFamily="49" charset="0"/>
            </a:endParaRPr>
          </a:p>
          <a:p>
            <a:pPr marL="0" indent="0">
              <a:buNone/>
            </a:pPr>
            <a:r>
              <a:rPr lang="en-US" dirty="0" err="1">
                <a:latin typeface="Lucida Console" panose="020B0609040504020204" pitchFamily="49" charset="0"/>
              </a:rPr>
              <a:t>eval</a:t>
            </a:r>
            <a:r>
              <a:rPr lang="en-US" dirty="0">
                <a:latin typeface="Lucida Console" panose="020B0609040504020204" pitchFamily="49" charset="0"/>
              </a:rPr>
              <a:t> (</a:t>
            </a:r>
            <a:r>
              <a:rPr lang="en-US" dirty="0" err="1">
                <a:latin typeface="Lucida Console" panose="020B0609040504020204" pitchFamily="49" charset="0"/>
              </a:rPr>
              <a:t>Const</a:t>
            </a:r>
            <a:r>
              <a:rPr lang="en-US" dirty="0">
                <a:latin typeface="Lucida Console" panose="020B0609040504020204" pitchFamily="49" charset="0"/>
              </a:rPr>
              <a:t> n) = n</a:t>
            </a:r>
          </a:p>
          <a:p>
            <a:pPr marL="0" indent="0">
              <a:buNone/>
            </a:pPr>
            <a:r>
              <a:rPr lang="en-US" dirty="0" err="1">
                <a:latin typeface="Lucida Console" panose="020B0609040504020204" pitchFamily="49" charset="0"/>
              </a:rPr>
              <a:t>eval</a:t>
            </a:r>
            <a:r>
              <a:rPr lang="en-US" dirty="0">
                <a:latin typeface="Lucida Console" panose="020B0609040504020204" pitchFamily="49" charset="0"/>
              </a:rPr>
              <a:t> (Plus e1 e2) = (</a:t>
            </a:r>
            <a:r>
              <a:rPr lang="en-US" dirty="0" err="1">
                <a:latin typeface="Lucida Console" panose="020B0609040504020204" pitchFamily="49" charset="0"/>
              </a:rPr>
              <a:t>eval</a:t>
            </a:r>
            <a:r>
              <a:rPr lang="en-US" dirty="0">
                <a:latin typeface="Lucida Console" panose="020B0609040504020204" pitchFamily="49" charset="0"/>
              </a:rPr>
              <a:t> e1) + (</a:t>
            </a:r>
            <a:r>
              <a:rPr lang="en-US" dirty="0" err="1">
                <a:latin typeface="Lucida Console" panose="020B0609040504020204" pitchFamily="49" charset="0"/>
              </a:rPr>
              <a:t>eval</a:t>
            </a:r>
            <a:r>
              <a:rPr lang="en-US" dirty="0">
                <a:latin typeface="Lucida Console" panose="020B0609040504020204" pitchFamily="49" charset="0"/>
              </a:rPr>
              <a:t> e2)</a:t>
            </a:r>
          </a:p>
          <a:p>
            <a:pPr marL="0" indent="0">
              <a:buNone/>
            </a:pPr>
            <a:r>
              <a:rPr lang="en-US" dirty="0" err="1">
                <a:latin typeface="Lucida Console" panose="020B0609040504020204" pitchFamily="49" charset="0"/>
              </a:rPr>
              <a:t>eval</a:t>
            </a:r>
            <a:r>
              <a:rPr lang="en-US" dirty="0">
                <a:latin typeface="Lucida Console" panose="020B0609040504020204" pitchFamily="49" charset="0"/>
              </a:rPr>
              <a:t> (Sub e1 e2) = (</a:t>
            </a:r>
            <a:r>
              <a:rPr lang="en-US" dirty="0" err="1">
                <a:latin typeface="Lucida Console" panose="020B0609040504020204" pitchFamily="49" charset="0"/>
              </a:rPr>
              <a:t>eval</a:t>
            </a:r>
            <a:r>
              <a:rPr lang="en-US" dirty="0">
                <a:latin typeface="Lucida Console" panose="020B0609040504020204" pitchFamily="49" charset="0"/>
              </a:rPr>
              <a:t> e1) - (</a:t>
            </a:r>
            <a:r>
              <a:rPr lang="en-US" dirty="0" err="1">
                <a:latin typeface="Lucida Console" panose="020B0609040504020204" pitchFamily="49" charset="0"/>
              </a:rPr>
              <a:t>eval</a:t>
            </a:r>
            <a:r>
              <a:rPr lang="en-US" dirty="0">
                <a:latin typeface="Lucida Console" panose="020B0609040504020204" pitchFamily="49" charset="0"/>
              </a:rPr>
              <a:t> e2)</a:t>
            </a:r>
          </a:p>
          <a:p>
            <a:pPr marL="0" indent="0">
              <a:buNone/>
            </a:pPr>
            <a:r>
              <a:rPr lang="en-US" dirty="0" err="1">
                <a:latin typeface="Lucida Console" panose="020B0609040504020204" pitchFamily="49" charset="0"/>
              </a:rPr>
              <a:t>eval</a:t>
            </a:r>
            <a:r>
              <a:rPr lang="en-US" dirty="0">
                <a:latin typeface="Lucida Console" panose="020B0609040504020204" pitchFamily="49" charset="0"/>
              </a:rPr>
              <a:t> (</a:t>
            </a:r>
            <a:r>
              <a:rPr lang="en-US" dirty="0" err="1">
                <a:latin typeface="Lucida Console" panose="020B0609040504020204" pitchFamily="49" charset="0"/>
              </a:rPr>
              <a:t>Mul</a:t>
            </a:r>
            <a:r>
              <a:rPr lang="en-US" dirty="0">
                <a:latin typeface="Lucida Console" panose="020B0609040504020204" pitchFamily="49" charset="0"/>
              </a:rPr>
              <a:t> e1 e2) = (</a:t>
            </a:r>
            <a:r>
              <a:rPr lang="en-US" dirty="0" err="1">
                <a:latin typeface="Lucida Console" panose="020B0609040504020204" pitchFamily="49" charset="0"/>
              </a:rPr>
              <a:t>eval</a:t>
            </a:r>
            <a:r>
              <a:rPr lang="en-US" dirty="0">
                <a:latin typeface="Lucida Console" panose="020B0609040504020204" pitchFamily="49" charset="0"/>
              </a:rPr>
              <a:t> e1) * (</a:t>
            </a:r>
            <a:r>
              <a:rPr lang="en-US" dirty="0" err="1">
                <a:latin typeface="Lucida Console" panose="020B0609040504020204" pitchFamily="49" charset="0"/>
              </a:rPr>
              <a:t>eval</a:t>
            </a:r>
            <a:r>
              <a:rPr lang="en-US" dirty="0">
                <a:latin typeface="Lucida Console" panose="020B0609040504020204" pitchFamily="49" charset="0"/>
              </a:rPr>
              <a:t> e2)</a:t>
            </a:r>
          </a:p>
          <a:p>
            <a:pPr marL="0" indent="0">
              <a:buNone/>
            </a:pPr>
            <a:r>
              <a:rPr lang="en-US" dirty="0" err="1">
                <a:latin typeface="Lucida Console" panose="020B0609040504020204" pitchFamily="49" charset="0"/>
              </a:rPr>
              <a:t>eval</a:t>
            </a:r>
            <a:r>
              <a:rPr lang="en-US" dirty="0">
                <a:latin typeface="Lucida Console" panose="020B0609040504020204" pitchFamily="49" charset="0"/>
              </a:rPr>
              <a:t> (</a:t>
            </a:r>
            <a:r>
              <a:rPr lang="en-US" dirty="0" err="1">
                <a:latin typeface="Lucida Console" panose="020B0609040504020204" pitchFamily="49" charset="0"/>
              </a:rPr>
              <a:t>Div</a:t>
            </a:r>
            <a:r>
              <a:rPr lang="en-US" dirty="0">
                <a:latin typeface="Lucida Console" panose="020B0609040504020204" pitchFamily="49" charset="0"/>
              </a:rPr>
              <a:t> e1 e2) = (</a:t>
            </a:r>
            <a:r>
              <a:rPr lang="en-US" dirty="0" err="1">
                <a:latin typeface="Lucida Console" panose="020B0609040504020204" pitchFamily="49" charset="0"/>
              </a:rPr>
              <a:t>eval</a:t>
            </a:r>
            <a:r>
              <a:rPr lang="en-US" dirty="0">
                <a:latin typeface="Lucida Console" panose="020B0609040504020204" pitchFamily="49" charset="0"/>
              </a:rPr>
              <a:t> e1) `div` (</a:t>
            </a:r>
            <a:r>
              <a:rPr lang="en-US" dirty="0" err="1">
                <a:latin typeface="Lucida Console" panose="020B0609040504020204" pitchFamily="49" charset="0"/>
              </a:rPr>
              <a:t>eval</a:t>
            </a:r>
            <a:r>
              <a:rPr lang="en-US" dirty="0">
                <a:latin typeface="Lucida Console" panose="020B0609040504020204" pitchFamily="49" charset="0"/>
              </a:rPr>
              <a:t> e2)</a:t>
            </a:r>
          </a:p>
          <a:p>
            <a:pPr marL="0" indent="0">
              <a:buNone/>
            </a:pPr>
            <a:endParaRPr lang="en-US" dirty="0">
              <a:latin typeface="Lucida Console" panose="020B0609040504020204" pitchFamily="49" charset="0"/>
            </a:endParaRPr>
          </a:p>
          <a:p>
            <a:pPr marL="0" indent="0">
              <a:buNone/>
            </a:pPr>
            <a:r>
              <a:rPr lang="en-US" dirty="0">
                <a:latin typeface="Lucida Console" panose="020B0609040504020204" pitchFamily="49" charset="0"/>
              </a:rPr>
              <a:t>main :: IO ()</a:t>
            </a:r>
          </a:p>
          <a:p>
            <a:pPr marL="0" indent="0">
              <a:buNone/>
            </a:pPr>
            <a:r>
              <a:rPr lang="en-US" dirty="0">
                <a:latin typeface="Lucida Console" panose="020B0609040504020204" pitchFamily="49" charset="0"/>
              </a:rPr>
              <a:t>main = let e = </a:t>
            </a:r>
            <a:r>
              <a:rPr lang="en-US" dirty="0" err="1">
                <a:latin typeface="Lucida Console" panose="020B0609040504020204" pitchFamily="49" charset="0"/>
              </a:rPr>
              <a:t>Mul</a:t>
            </a:r>
            <a:r>
              <a:rPr lang="en-US" dirty="0">
                <a:latin typeface="Lucida Console" panose="020B0609040504020204" pitchFamily="49" charset="0"/>
              </a:rPr>
              <a:t> (</a:t>
            </a:r>
            <a:r>
              <a:rPr lang="en-US" dirty="0" err="1">
                <a:latin typeface="Lucida Console" panose="020B0609040504020204" pitchFamily="49" charset="0"/>
              </a:rPr>
              <a:t>Const</a:t>
            </a:r>
            <a:r>
              <a:rPr lang="en-US" dirty="0">
                <a:latin typeface="Lucida Console" panose="020B0609040504020204" pitchFamily="49" charset="0"/>
              </a:rPr>
              <a:t> 3) (Plus (</a:t>
            </a:r>
            <a:r>
              <a:rPr lang="en-US" dirty="0" err="1">
                <a:latin typeface="Lucida Console" panose="020B0609040504020204" pitchFamily="49" charset="0"/>
              </a:rPr>
              <a:t>Const</a:t>
            </a:r>
            <a:r>
              <a:rPr lang="en-US" dirty="0">
                <a:latin typeface="Lucida Console" panose="020B0609040504020204" pitchFamily="49" charset="0"/>
              </a:rPr>
              <a:t> 5) (</a:t>
            </a:r>
            <a:r>
              <a:rPr lang="en-US" dirty="0" err="1">
                <a:latin typeface="Lucida Console" panose="020B0609040504020204" pitchFamily="49" charset="0"/>
              </a:rPr>
              <a:t>Const</a:t>
            </a:r>
            <a:r>
              <a:rPr lang="en-US" dirty="0">
                <a:latin typeface="Lucida Console" panose="020B0609040504020204" pitchFamily="49" charset="0"/>
              </a:rPr>
              <a:t> 2)) in</a:t>
            </a:r>
          </a:p>
          <a:p>
            <a:pPr marL="0" indent="0">
              <a:buNone/>
            </a:pPr>
            <a:r>
              <a:rPr lang="en-US" dirty="0">
                <a:latin typeface="Lucida Console" panose="020B0609040504020204" pitchFamily="49" charset="0"/>
              </a:rPr>
              <a:t>    </a:t>
            </a:r>
            <a:r>
              <a:rPr lang="en-US" dirty="0" err="1">
                <a:latin typeface="Lucida Console" panose="020B0609040504020204" pitchFamily="49" charset="0"/>
              </a:rPr>
              <a:t>putStrLn</a:t>
            </a:r>
            <a:r>
              <a:rPr lang="en-US" dirty="0">
                <a:latin typeface="Lucida Console" panose="020B0609040504020204" pitchFamily="49" charset="0"/>
              </a:rPr>
              <a:t> $ show $ </a:t>
            </a:r>
            <a:r>
              <a:rPr lang="en-US" dirty="0" err="1">
                <a:latin typeface="Lucida Console" panose="020B0609040504020204" pitchFamily="49" charset="0"/>
              </a:rPr>
              <a:t>eval</a:t>
            </a:r>
            <a:r>
              <a:rPr lang="en-US" dirty="0">
                <a:latin typeface="Lucida Console" panose="020B0609040504020204" pitchFamily="49" charset="0"/>
              </a:rPr>
              <a:t> e</a:t>
            </a:r>
          </a:p>
        </p:txBody>
      </p:sp>
      <p:sp>
        <p:nvSpPr>
          <p:cNvPr id="8" name="Text Placeholder 7">
            <a:extLst>
              <a:ext uri="{FF2B5EF4-FFF2-40B4-BE49-F238E27FC236}">
                <a16:creationId xmlns:a16="http://schemas.microsoft.com/office/drawing/2014/main" id="{30D05606-BAB8-4F6C-8E6F-07683974F903}"/>
              </a:ext>
            </a:extLst>
          </p:cNvPr>
          <p:cNvSpPr>
            <a:spLocks noGrp="1"/>
          </p:cNvSpPr>
          <p:nvPr>
            <p:ph type="body" sz="quarter" idx="3"/>
          </p:nvPr>
        </p:nvSpPr>
        <p:spPr/>
        <p:txBody>
          <a:bodyPr>
            <a:normAutofit lnSpcReduction="10000"/>
          </a:bodyPr>
          <a:lstStyle/>
          <a:p>
            <a:r>
              <a:rPr lang="en-US" dirty="0"/>
              <a:t>Expression AST and Evaluator</a:t>
            </a:r>
          </a:p>
          <a:p>
            <a:r>
              <a:rPr lang="en-US" dirty="0"/>
              <a:t>C#</a:t>
            </a:r>
          </a:p>
        </p:txBody>
      </p:sp>
      <p:sp>
        <p:nvSpPr>
          <p:cNvPr id="9" name="Content Placeholder 8">
            <a:extLst>
              <a:ext uri="{FF2B5EF4-FFF2-40B4-BE49-F238E27FC236}">
                <a16:creationId xmlns:a16="http://schemas.microsoft.com/office/drawing/2014/main" id="{A81BC2F8-0E5C-4130-8A57-D863ED1DA4CC}"/>
              </a:ext>
            </a:extLst>
          </p:cNvPr>
          <p:cNvSpPr>
            <a:spLocks noGrp="1"/>
          </p:cNvSpPr>
          <p:nvPr>
            <p:ph sz="quarter" idx="4"/>
          </p:nvPr>
        </p:nvSpPr>
        <p:spPr/>
        <p:txBody>
          <a:bodyPr>
            <a:normAutofit fontScale="25000" lnSpcReduction="20000"/>
          </a:bodyPr>
          <a:lstStyle/>
          <a:p>
            <a:pPr marL="0" indent="0">
              <a:buNone/>
            </a:pPr>
            <a:r>
              <a:rPr lang="en-US" dirty="0">
                <a:latin typeface="Lucida Console" panose="020B0609040504020204" pitchFamily="49" charset="0"/>
              </a:rPr>
              <a:t>abstract class Expr {</a:t>
            </a:r>
          </a:p>
          <a:p>
            <a:pPr marL="0" indent="0">
              <a:buNone/>
            </a:pPr>
            <a:r>
              <a:rPr lang="en-US" dirty="0">
                <a:latin typeface="Lucida Console" panose="020B0609040504020204" pitchFamily="49" charset="0"/>
              </a:rPr>
              <a:t>    public abstract </a:t>
            </a:r>
            <a:r>
              <a:rPr lang="en-US" dirty="0" err="1">
                <a:latin typeface="Lucida Console" panose="020B0609040504020204" pitchFamily="49" charset="0"/>
              </a:rPr>
              <a:t>int</a:t>
            </a:r>
            <a:r>
              <a:rPr lang="en-US" dirty="0">
                <a:latin typeface="Lucida Console" panose="020B0609040504020204" pitchFamily="49" charset="0"/>
              </a:rPr>
              <a:t> </a:t>
            </a:r>
            <a:r>
              <a:rPr lang="en-US" dirty="0" err="1">
                <a:latin typeface="Lucida Console" panose="020B0609040504020204" pitchFamily="49" charset="0"/>
              </a:rPr>
              <a:t>Eval</a:t>
            </a:r>
            <a:r>
              <a:rPr lang="en-US" dirty="0">
                <a:latin typeface="Lucida Console" panose="020B0609040504020204" pitchFamily="49" charset="0"/>
              </a:rPr>
              <a:t>();</a:t>
            </a:r>
          </a:p>
          <a:p>
            <a:pPr marL="0" indent="0">
              <a:buNone/>
            </a:pPr>
            <a:endParaRPr lang="en-US" dirty="0">
              <a:latin typeface="Lucida Console" panose="020B0609040504020204" pitchFamily="49" charset="0"/>
            </a:endParaRPr>
          </a:p>
          <a:p>
            <a:pPr marL="0" indent="0">
              <a:buNone/>
            </a:pPr>
            <a:r>
              <a:rPr lang="en-US" dirty="0">
                <a:latin typeface="Lucida Console" panose="020B0609040504020204" pitchFamily="49" charset="0"/>
              </a:rPr>
              <a:t>    public class </a:t>
            </a:r>
            <a:r>
              <a:rPr lang="en-US" dirty="0" err="1">
                <a:latin typeface="Lucida Console" panose="020B0609040504020204" pitchFamily="49" charset="0"/>
              </a:rPr>
              <a:t>Const</a:t>
            </a:r>
            <a:r>
              <a:rPr lang="en-US" dirty="0">
                <a:latin typeface="Lucida Console" panose="020B0609040504020204" pitchFamily="49" charset="0"/>
              </a:rPr>
              <a:t> : Expr {</a:t>
            </a:r>
          </a:p>
          <a:p>
            <a:pPr marL="0" indent="0">
              <a:buNone/>
            </a:pPr>
            <a:r>
              <a:rPr lang="en-US" dirty="0">
                <a:latin typeface="Lucida Console" panose="020B0609040504020204" pitchFamily="49" charset="0"/>
              </a:rPr>
              <a:t>        public </a:t>
            </a:r>
            <a:r>
              <a:rPr lang="en-US" dirty="0" err="1">
                <a:latin typeface="Lucida Console" panose="020B0609040504020204" pitchFamily="49" charset="0"/>
              </a:rPr>
              <a:t>int</a:t>
            </a:r>
            <a:r>
              <a:rPr lang="en-US" dirty="0">
                <a:latin typeface="Lucida Console" panose="020B0609040504020204" pitchFamily="49" charset="0"/>
              </a:rPr>
              <a:t> Val;</a:t>
            </a:r>
          </a:p>
          <a:p>
            <a:pPr marL="0" indent="0">
              <a:buNone/>
            </a:pPr>
            <a:r>
              <a:rPr lang="en-US" dirty="0">
                <a:latin typeface="Lucida Console" panose="020B0609040504020204" pitchFamily="49" charset="0"/>
              </a:rPr>
              <a:t>        public override </a:t>
            </a:r>
            <a:r>
              <a:rPr lang="en-US" dirty="0" err="1">
                <a:latin typeface="Lucida Console" panose="020B0609040504020204" pitchFamily="49" charset="0"/>
              </a:rPr>
              <a:t>int</a:t>
            </a:r>
            <a:r>
              <a:rPr lang="en-US" dirty="0">
                <a:latin typeface="Lucida Console" panose="020B0609040504020204" pitchFamily="49" charset="0"/>
              </a:rPr>
              <a:t> </a:t>
            </a:r>
            <a:r>
              <a:rPr lang="en-US" dirty="0" err="1">
                <a:latin typeface="Lucida Console" panose="020B0609040504020204" pitchFamily="49" charset="0"/>
              </a:rPr>
              <a:t>Eval</a:t>
            </a:r>
            <a:r>
              <a:rPr lang="en-US" dirty="0">
                <a:latin typeface="Lucida Console" panose="020B0609040504020204" pitchFamily="49" charset="0"/>
              </a:rPr>
              <a:t>() =&gt; Val;</a:t>
            </a:r>
          </a:p>
          <a:p>
            <a:pPr marL="0" indent="0">
              <a:buNone/>
            </a:pPr>
            <a:r>
              <a:rPr lang="en-US" dirty="0">
                <a:latin typeface="Lucida Console" panose="020B0609040504020204" pitchFamily="49" charset="0"/>
              </a:rPr>
              <a:t>    }</a:t>
            </a:r>
          </a:p>
          <a:p>
            <a:pPr marL="0" indent="0">
              <a:buNone/>
            </a:pPr>
            <a:endParaRPr lang="en-US" dirty="0">
              <a:latin typeface="Lucida Console" panose="020B0609040504020204" pitchFamily="49" charset="0"/>
            </a:endParaRPr>
          </a:p>
          <a:p>
            <a:pPr marL="0" indent="0">
              <a:buNone/>
            </a:pPr>
            <a:r>
              <a:rPr lang="en-US" dirty="0">
                <a:latin typeface="Lucida Console" panose="020B0609040504020204" pitchFamily="49" charset="0"/>
              </a:rPr>
              <a:t>    public class Plus : Expr {</a:t>
            </a:r>
          </a:p>
          <a:p>
            <a:pPr marL="0" indent="0">
              <a:buNone/>
            </a:pPr>
            <a:r>
              <a:rPr lang="en-US" dirty="0">
                <a:latin typeface="Lucida Console" panose="020B0609040504020204" pitchFamily="49" charset="0"/>
              </a:rPr>
              <a:t>        public Expr </a:t>
            </a:r>
            <a:r>
              <a:rPr lang="en-US" dirty="0" err="1">
                <a:latin typeface="Lucida Console" panose="020B0609040504020204" pitchFamily="49" charset="0"/>
              </a:rPr>
              <a:t>Lhs</a:t>
            </a:r>
            <a:r>
              <a:rPr lang="en-US" dirty="0">
                <a:latin typeface="Lucida Console" panose="020B0609040504020204" pitchFamily="49" charset="0"/>
              </a:rPr>
              <a:t>;</a:t>
            </a:r>
          </a:p>
          <a:p>
            <a:pPr marL="0" indent="0">
              <a:buNone/>
            </a:pPr>
            <a:r>
              <a:rPr lang="en-US" dirty="0">
                <a:latin typeface="Lucida Console" panose="020B0609040504020204" pitchFamily="49" charset="0"/>
              </a:rPr>
              <a:t>        public Expr </a:t>
            </a:r>
            <a:r>
              <a:rPr lang="en-US" dirty="0" err="1">
                <a:latin typeface="Lucida Console" panose="020B0609040504020204" pitchFamily="49" charset="0"/>
              </a:rPr>
              <a:t>Rhs</a:t>
            </a:r>
            <a:r>
              <a:rPr lang="en-US" dirty="0">
                <a:latin typeface="Lucida Console" panose="020B0609040504020204" pitchFamily="49" charset="0"/>
              </a:rPr>
              <a:t>;</a:t>
            </a:r>
          </a:p>
          <a:p>
            <a:pPr marL="0" indent="0">
              <a:buNone/>
            </a:pPr>
            <a:r>
              <a:rPr lang="en-US" dirty="0">
                <a:latin typeface="Lucida Console" panose="020B0609040504020204" pitchFamily="49" charset="0"/>
              </a:rPr>
              <a:t>        public override </a:t>
            </a:r>
            <a:r>
              <a:rPr lang="en-US" dirty="0" err="1">
                <a:latin typeface="Lucida Console" panose="020B0609040504020204" pitchFamily="49" charset="0"/>
              </a:rPr>
              <a:t>int</a:t>
            </a:r>
            <a:r>
              <a:rPr lang="en-US" dirty="0">
                <a:latin typeface="Lucida Console" panose="020B0609040504020204" pitchFamily="49" charset="0"/>
              </a:rPr>
              <a:t> </a:t>
            </a:r>
            <a:r>
              <a:rPr lang="en-US" dirty="0" err="1">
                <a:latin typeface="Lucida Console" panose="020B0609040504020204" pitchFamily="49" charset="0"/>
              </a:rPr>
              <a:t>Eval</a:t>
            </a:r>
            <a:r>
              <a:rPr lang="en-US" dirty="0">
                <a:latin typeface="Lucida Console" panose="020B0609040504020204" pitchFamily="49" charset="0"/>
              </a:rPr>
              <a:t>() =&gt; </a:t>
            </a:r>
            <a:r>
              <a:rPr lang="en-US" dirty="0" err="1">
                <a:latin typeface="Lucida Console" panose="020B0609040504020204" pitchFamily="49" charset="0"/>
              </a:rPr>
              <a:t>Lhs.Eval</a:t>
            </a:r>
            <a:r>
              <a:rPr lang="en-US" dirty="0">
                <a:latin typeface="Lucida Console" panose="020B0609040504020204" pitchFamily="49" charset="0"/>
              </a:rPr>
              <a:t>() + </a:t>
            </a:r>
            <a:r>
              <a:rPr lang="en-US" dirty="0" err="1">
                <a:latin typeface="Lucida Console" panose="020B0609040504020204" pitchFamily="49" charset="0"/>
              </a:rPr>
              <a:t>Rhs.Eval</a:t>
            </a:r>
            <a:r>
              <a:rPr lang="en-US" dirty="0">
                <a:latin typeface="Lucida Console" panose="020B0609040504020204" pitchFamily="49" charset="0"/>
              </a:rPr>
              <a:t>();</a:t>
            </a:r>
          </a:p>
          <a:p>
            <a:pPr marL="0" indent="0">
              <a:buNone/>
            </a:pPr>
            <a:r>
              <a:rPr lang="en-US" dirty="0">
                <a:latin typeface="Lucida Console" panose="020B0609040504020204" pitchFamily="49" charset="0"/>
              </a:rPr>
              <a:t>    }</a:t>
            </a:r>
          </a:p>
          <a:p>
            <a:pPr marL="0" indent="0">
              <a:buNone/>
            </a:pPr>
            <a:endParaRPr lang="en-US" dirty="0">
              <a:latin typeface="Lucida Console" panose="020B0609040504020204" pitchFamily="49" charset="0"/>
            </a:endParaRPr>
          </a:p>
          <a:p>
            <a:pPr marL="0" indent="0">
              <a:buNone/>
            </a:pPr>
            <a:r>
              <a:rPr lang="en-US" dirty="0">
                <a:latin typeface="Lucida Console" panose="020B0609040504020204" pitchFamily="49" charset="0"/>
              </a:rPr>
              <a:t>    public class Sub : Expr {</a:t>
            </a:r>
          </a:p>
          <a:p>
            <a:pPr marL="0" indent="0">
              <a:buNone/>
            </a:pPr>
            <a:r>
              <a:rPr lang="en-US" dirty="0">
                <a:latin typeface="Lucida Console" panose="020B0609040504020204" pitchFamily="49" charset="0"/>
              </a:rPr>
              <a:t>        public Expr </a:t>
            </a:r>
            <a:r>
              <a:rPr lang="en-US" dirty="0" err="1">
                <a:latin typeface="Lucida Console" panose="020B0609040504020204" pitchFamily="49" charset="0"/>
              </a:rPr>
              <a:t>Lhs</a:t>
            </a:r>
            <a:r>
              <a:rPr lang="en-US" dirty="0">
                <a:latin typeface="Lucida Console" panose="020B0609040504020204" pitchFamily="49" charset="0"/>
              </a:rPr>
              <a:t>;</a:t>
            </a:r>
          </a:p>
          <a:p>
            <a:pPr marL="0" indent="0">
              <a:buNone/>
            </a:pPr>
            <a:r>
              <a:rPr lang="en-US" dirty="0">
                <a:latin typeface="Lucida Console" panose="020B0609040504020204" pitchFamily="49" charset="0"/>
              </a:rPr>
              <a:t>        public Expr </a:t>
            </a:r>
            <a:r>
              <a:rPr lang="en-US" dirty="0" err="1">
                <a:latin typeface="Lucida Console" panose="020B0609040504020204" pitchFamily="49" charset="0"/>
              </a:rPr>
              <a:t>Rhs</a:t>
            </a:r>
            <a:r>
              <a:rPr lang="en-US" dirty="0">
                <a:latin typeface="Lucida Console" panose="020B0609040504020204" pitchFamily="49" charset="0"/>
              </a:rPr>
              <a:t>;</a:t>
            </a:r>
          </a:p>
          <a:p>
            <a:pPr marL="0" indent="0">
              <a:buNone/>
            </a:pPr>
            <a:r>
              <a:rPr lang="en-US" dirty="0">
                <a:latin typeface="Lucida Console" panose="020B0609040504020204" pitchFamily="49" charset="0"/>
              </a:rPr>
              <a:t>        public override </a:t>
            </a:r>
            <a:r>
              <a:rPr lang="en-US" dirty="0" err="1">
                <a:latin typeface="Lucida Console" panose="020B0609040504020204" pitchFamily="49" charset="0"/>
              </a:rPr>
              <a:t>int</a:t>
            </a:r>
            <a:r>
              <a:rPr lang="en-US" dirty="0">
                <a:latin typeface="Lucida Console" panose="020B0609040504020204" pitchFamily="49" charset="0"/>
              </a:rPr>
              <a:t> </a:t>
            </a:r>
            <a:r>
              <a:rPr lang="en-US" dirty="0" err="1">
                <a:latin typeface="Lucida Console" panose="020B0609040504020204" pitchFamily="49" charset="0"/>
              </a:rPr>
              <a:t>Eval</a:t>
            </a:r>
            <a:r>
              <a:rPr lang="en-US" dirty="0">
                <a:latin typeface="Lucida Console" panose="020B0609040504020204" pitchFamily="49" charset="0"/>
              </a:rPr>
              <a:t>() =&gt; </a:t>
            </a:r>
            <a:r>
              <a:rPr lang="en-US" dirty="0" err="1">
                <a:latin typeface="Lucida Console" panose="020B0609040504020204" pitchFamily="49" charset="0"/>
              </a:rPr>
              <a:t>Lhs.Eval</a:t>
            </a:r>
            <a:r>
              <a:rPr lang="en-US" dirty="0">
                <a:latin typeface="Lucida Console" panose="020B0609040504020204" pitchFamily="49" charset="0"/>
              </a:rPr>
              <a:t>() - </a:t>
            </a:r>
            <a:r>
              <a:rPr lang="en-US" dirty="0" err="1">
                <a:latin typeface="Lucida Console" panose="020B0609040504020204" pitchFamily="49" charset="0"/>
              </a:rPr>
              <a:t>Rhs.Eval</a:t>
            </a:r>
            <a:r>
              <a:rPr lang="en-US" dirty="0">
                <a:latin typeface="Lucida Console" panose="020B0609040504020204" pitchFamily="49" charset="0"/>
              </a:rPr>
              <a:t>();</a:t>
            </a:r>
          </a:p>
          <a:p>
            <a:pPr marL="0" indent="0">
              <a:buNone/>
            </a:pPr>
            <a:r>
              <a:rPr lang="en-US" dirty="0">
                <a:latin typeface="Lucida Console" panose="020B0609040504020204" pitchFamily="49" charset="0"/>
              </a:rPr>
              <a:t>    }</a:t>
            </a:r>
          </a:p>
          <a:p>
            <a:pPr marL="0" indent="0">
              <a:buNone/>
            </a:pPr>
            <a:endParaRPr lang="en-US" dirty="0">
              <a:latin typeface="Lucida Console" panose="020B0609040504020204" pitchFamily="49" charset="0"/>
            </a:endParaRPr>
          </a:p>
          <a:p>
            <a:pPr marL="0" indent="0">
              <a:buNone/>
            </a:pPr>
            <a:r>
              <a:rPr lang="en-US" dirty="0">
                <a:latin typeface="Lucida Console" panose="020B0609040504020204" pitchFamily="49" charset="0"/>
              </a:rPr>
              <a:t>    public class </a:t>
            </a:r>
            <a:r>
              <a:rPr lang="en-US" dirty="0" err="1">
                <a:latin typeface="Lucida Console" panose="020B0609040504020204" pitchFamily="49" charset="0"/>
              </a:rPr>
              <a:t>Mul</a:t>
            </a:r>
            <a:r>
              <a:rPr lang="en-US" dirty="0">
                <a:latin typeface="Lucida Console" panose="020B0609040504020204" pitchFamily="49" charset="0"/>
              </a:rPr>
              <a:t> : Expr {</a:t>
            </a:r>
          </a:p>
          <a:p>
            <a:pPr marL="0" indent="0">
              <a:buNone/>
            </a:pPr>
            <a:r>
              <a:rPr lang="en-US" dirty="0">
                <a:latin typeface="Lucida Console" panose="020B0609040504020204" pitchFamily="49" charset="0"/>
              </a:rPr>
              <a:t>        public Expr </a:t>
            </a:r>
            <a:r>
              <a:rPr lang="en-US" dirty="0" err="1">
                <a:latin typeface="Lucida Console" panose="020B0609040504020204" pitchFamily="49" charset="0"/>
              </a:rPr>
              <a:t>Lhs</a:t>
            </a:r>
            <a:r>
              <a:rPr lang="en-US" dirty="0">
                <a:latin typeface="Lucida Console" panose="020B0609040504020204" pitchFamily="49" charset="0"/>
              </a:rPr>
              <a:t>;</a:t>
            </a:r>
          </a:p>
          <a:p>
            <a:pPr marL="0" indent="0">
              <a:buNone/>
            </a:pPr>
            <a:r>
              <a:rPr lang="en-US" dirty="0">
                <a:latin typeface="Lucida Console" panose="020B0609040504020204" pitchFamily="49" charset="0"/>
              </a:rPr>
              <a:t>        public Expr </a:t>
            </a:r>
            <a:r>
              <a:rPr lang="en-US" dirty="0" err="1">
                <a:latin typeface="Lucida Console" panose="020B0609040504020204" pitchFamily="49" charset="0"/>
              </a:rPr>
              <a:t>Rhs</a:t>
            </a:r>
            <a:r>
              <a:rPr lang="en-US" dirty="0">
                <a:latin typeface="Lucida Console" panose="020B0609040504020204" pitchFamily="49" charset="0"/>
              </a:rPr>
              <a:t>;</a:t>
            </a:r>
          </a:p>
          <a:p>
            <a:pPr marL="0" indent="0">
              <a:buNone/>
            </a:pPr>
            <a:r>
              <a:rPr lang="en-US" dirty="0">
                <a:latin typeface="Lucida Console" panose="020B0609040504020204" pitchFamily="49" charset="0"/>
              </a:rPr>
              <a:t>        public override </a:t>
            </a:r>
            <a:r>
              <a:rPr lang="en-US" dirty="0" err="1">
                <a:latin typeface="Lucida Console" panose="020B0609040504020204" pitchFamily="49" charset="0"/>
              </a:rPr>
              <a:t>int</a:t>
            </a:r>
            <a:r>
              <a:rPr lang="en-US" dirty="0">
                <a:latin typeface="Lucida Console" panose="020B0609040504020204" pitchFamily="49" charset="0"/>
              </a:rPr>
              <a:t> </a:t>
            </a:r>
            <a:r>
              <a:rPr lang="en-US" dirty="0" err="1">
                <a:latin typeface="Lucida Console" panose="020B0609040504020204" pitchFamily="49" charset="0"/>
              </a:rPr>
              <a:t>Eval</a:t>
            </a:r>
            <a:r>
              <a:rPr lang="en-US" dirty="0">
                <a:latin typeface="Lucida Console" panose="020B0609040504020204" pitchFamily="49" charset="0"/>
              </a:rPr>
              <a:t>() =&gt; </a:t>
            </a:r>
            <a:r>
              <a:rPr lang="en-US" dirty="0" err="1">
                <a:latin typeface="Lucida Console" panose="020B0609040504020204" pitchFamily="49" charset="0"/>
              </a:rPr>
              <a:t>Lhs.Eval</a:t>
            </a:r>
            <a:r>
              <a:rPr lang="en-US" dirty="0">
                <a:latin typeface="Lucida Console" panose="020B0609040504020204" pitchFamily="49" charset="0"/>
              </a:rPr>
              <a:t>() * </a:t>
            </a:r>
            <a:r>
              <a:rPr lang="en-US" dirty="0" err="1">
                <a:latin typeface="Lucida Console" panose="020B0609040504020204" pitchFamily="49" charset="0"/>
              </a:rPr>
              <a:t>Rhs.Eval</a:t>
            </a:r>
            <a:r>
              <a:rPr lang="en-US" dirty="0">
                <a:latin typeface="Lucida Console" panose="020B0609040504020204" pitchFamily="49" charset="0"/>
              </a:rPr>
              <a:t>();</a:t>
            </a:r>
          </a:p>
          <a:p>
            <a:pPr marL="0" indent="0">
              <a:buNone/>
            </a:pPr>
            <a:r>
              <a:rPr lang="en-US" dirty="0">
                <a:latin typeface="Lucida Console" panose="020B0609040504020204" pitchFamily="49" charset="0"/>
              </a:rPr>
              <a:t>    }</a:t>
            </a:r>
          </a:p>
          <a:p>
            <a:pPr marL="0" indent="0">
              <a:buNone/>
            </a:pPr>
            <a:endParaRPr lang="en-US" dirty="0">
              <a:latin typeface="Lucida Console" panose="020B0609040504020204" pitchFamily="49" charset="0"/>
            </a:endParaRPr>
          </a:p>
          <a:p>
            <a:pPr marL="0" indent="0">
              <a:buNone/>
            </a:pPr>
            <a:r>
              <a:rPr lang="en-US" dirty="0">
                <a:latin typeface="Lucida Console" panose="020B0609040504020204" pitchFamily="49" charset="0"/>
              </a:rPr>
              <a:t>    public class </a:t>
            </a:r>
            <a:r>
              <a:rPr lang="en-US" dirty="0" err="1">
                <a:latin typeface="Lucida Console" panose="020B0609040504020204" pitchFamily="49" charset="0"/>
              </a:rPr>
              <a:t>Div</a:t>
            </a:r>
            <a:r>
              <a:rPr lang="en-US" dirty="0">
                <a:latin typeface="Lucida Console" panose="020B0609040504020204" pitchFamily="49" charset="0"/>
              </a:rPr>
              <a:t> : Expr {</a:t>
            </a:r>
          </a:p>
          <a:p>
            <a:pPr marL="0" indent="0">
              <a:buNone/>
            </a:pPr>
            <a:r>
              <a:rPr lang="en-US" dirty="0">
                <a:latin typeface="Lucida Console" panose="020B0609040504020204" pitchFamily="49" charset="0"/>
              </a:rPr>
              <a:t>        public Expr </a:t>
            </a:r>
            <a:r>
              <a:rPr lang="en-US" dirty="0" err="1">
                <a:latin typeface="Lucida Console" panose="020B0609040504020204" pitchFamily="49" charset="0"/>
              </a:rPr>
              <a:t>Lhs</a:t>
            </a:r>
            <a:r>
              <a:rPr lang="en-US" dirty="0">
                <a:latin typeface="Lucida Console" panose="020B0609040504020204" pitchFamily="49" charset="0"/>
              </a:rPr>
              <a:t>;</a:t>
            </a:r>
          </a:p>
          <a:p>
            <a:pPr marL="0" indent="0">
              <a:buNone/>
            </a:pPr>
            <a:r>
              <a:rPr lang="en-US" dirty="0">
                <a:latin typeface="Lucida Console" panose="020B0609040504020204" pitchFamily="49" charset="0"/>
              </a:rPr>
              <a:t>        public Expr </a:t>
            </a:r>
            <a:r>
              <a:rPr lang="en-US" dirty="0" err="1">
                <a:latin typeface="Lucida Console" panose="020B0609040504020204" pitchFamily="49" charset="0"/>
              </a:rPr>
              <a:t>Rhs</a:t>
            </a:r>
            <a:r>
              <a:rPr lang="en-US" dirty="0">
                <a:latin typeface="Lucida Console" panose="020B0609040504020204" pitchFamily="49" charset="0"/>
              </a:rPr>
              <a:t>;</a:t>
            </a:r>
          </a:p>
          <a:p>
            <a:pPr marL="0" indent="0">
              <a:buNone/>
            </a:pPr>
            <a:r>
              <a:rPr lang="en-US" dirty="0">
                <a:latin typeface="Lucida Console" panose="020B0609040504020204" pitchFamily="49" charset="0"/>
              </a:rPr>
              <a:t>        public override </a:t>
            </a:r>
            <a:r>
              <a:rPr lang="en-US" dirty="0" err="1">
                <a:latin typeface="Lucida Console" panose="020B0609040504020204" pitchFamily="49" charset="0"/>
              </a:rPr>
              <a:t>int</a:t>
            </a:r>
            <a:r>
              <a:rPr lang="en-US" dirty="0">
                <a:latin typeface="Lucida Console" panose="020B0609040504020204" pitchFamily="49" charset="0"/>
              </a:rPr>
              <a:t> </a:t>
            </a:r>
            <a:r>
              <a:rPr lang="en-US" dirty="0" err="1">
                <a:latin typeface="Lucida Console" panose="020B0609040504020204" pitchFamily="49" charset="0"/>
              </a:rPr>
              <a:t>Eval</a:t>
            </a:r>
            <a:r>
              <a:rPr lang="en-US" dirty="0">
                <a:latin typeface="Lucida Console" panose="020B0609040504020204" pitchFamily="49" charset="0"/>
              </a:rPr>
              <a:t>() =&gt; </a:t>
            </a:r>
            <a:r>
              <a:rPr lang="en-US" dirty="0" err="1">
                <a:latin typeface="Lucida Console" panose="020B0609040504020204" pitchFamily="49" charset="0"/>
              </a:rPr>
              <a:t>Lhs.Eval</a:t>
            </a:r>
            <a:r>
              <a:rPr lang="en-US" dirty="0">
                <a:latin typeface="Lucida Console" panose="020B0609040504020204" pitchFamily="49" charset="0"/>
              </a:rPr>
              <a:t>() / </a:t>
            </a:r>
            <a:r>
              <a:rPr lang="en-US" dirty="0" err="1">
                <a:latin typeface="Lucida Console" panose="020B0609040504020204" pitchFamily="49" charset="0"/>
              </a:rPr>
              <a:t>Rhs.Eval</a:t>
            </a:r>
            <a:r>
              <a:rPr lang="en-US" dirty="0">
                <a:latin typeface="Lucida Console" panose="020B0609040504020204" pitchFamily="49" charset="0"/>
              </a:rPr>
              <a:t>();</a:t>
            </a:r>
          </a:p>
          <a:p>
            <a:pPr marL="0" indent="0">
              <a:buNone/>
            </a:pPr>
            <a:r>
              <a:rPr lang="en-US" dirty="0">
                <a:latin typeface="Lucida Console" panose="020B0609040504020204" pitchFamily="49" charset="0"/>
              </a:rPr>
              <a:t>    }</a:t>
            </a:r>
          </a:p>
          <a:p>
            <a:pPr marL="0" indent="0">
              <a:buNone/>
            </a:pPr>
            <a:r>
              <a:rPr lang="en-US" dirty="0">
                <a:latin typeface="Lucida Console" panose="020B0609040504020204" pitchFamily="49" charset="0"/>
              </a:rPr>
              <a:t>}</a:t>
            </a:r>
          </a:p>
          <a:p>
            <a:pPr marL="0" indent="0">
              <a:buNone/>
            </a:pPr>
            <a:endParaRPr lang="en-US" dirty="0">
              <a:latin typeface="Lucida Console" panose="020B0609040504020204" pitchFamily="49" charset="0"/>
            </a:endParaRPr>
          </a:p>
          <a:p>
            <a:pPr marL="0" indent="0">
              <a:buNone/>
            </a:pPr>
            <a:r>
              <a:rPr lang="en-US" dirty="0">
                <a:latin typeface="Lucida Console" panose="020B0609040504020204" pitchFamily="49" charset="0"/>
              </a:rPr>
              <a:t>class </a:t>
            </a:r>
            <a:r>
              <a:rPr lang="en-US" dirty="0" err="1">
                <a:latin typeface="Lucida Console" panose="020B0609040504020204" pitchFamily="49" charset="0"/>
              </a:rPr>
              <a:t>ExprEvaluator</a:t>
            </a:r>
            <a:r>
              <a:rPr lang="en-US" dirty="0">
                <a:latin typeface="Lucida Console" panose="020B0609040504020204" pitchFamily="49" charset="0"/>
              </a:rPr>
              <a:t> {</a:t>
            </a:r>
          </a:p>
          <a:p>
            <a:pPr marL="0" indent="0">
              <a:buNone/>
            </a:pPr>
            <a:r>
              <a:rPr lang="en-US" dirty="0">
                <a:latin typeface="Lucida Console" panose="020B0609040504020204" pitchFamily="49" charset="0"/>
              </a:rPr>
              <a:t>    public static void Main()</a:t>
            </a:r>
          </a:p>
          <a:p>
            <a:pPr marL="0" indent="0">
              <a:buNone/>
            </a:pPr>
            <a:r>
              <a:rPr lang="en-US" dirty="0">
                <a:latin typeface="Lucida Console" panose="020B0609040504020204" pitchFamily="49" charset="0"/>
              </a:rPr>
              <a:t>    {</a:t>
            </a:r>
          </a:p>
          <a:p>
            <a:pPr marL="0" indent="0">
              <a:buNone/>
            </a:pPr>
            <a:r>
              <a:rPr lang="en-US" dirty="0">
                <a:latin typeface="Lucida Console" panose="020B0609040504020204" pitchFamily="49" charset="0"/>
              </a:rPr>
              <a:t>        </a:t>
            </a:r>
            <a:r>
              <a:rPr lang="en-US" dirty="0" err="1">
                <a:latin typeface="Lucida Console" panose="020B0609040504020204" pitchFamily="49" charset="0"/>
              </a:rPr>
              <a:t>var</a:t>
            </a:r>
            <a:r>
              <a:rPr lang="en-US" dirty="0">
                <a:latin typeface="Lucida Console" panose="020B0609040504020204" pitchFamily="49" charset="0"/>
              </a:rPr>
              <a:t> expr = new </a:t>
            </a:r>
            <a:r>
              <a:rPr lang="en-US" dirty="0" err="1">
                <a:latin typeface="Lucida Console" panose="020B0609040504020204" pitchFamily="49" charset="0"/>
              </a:rPr>
              <a:t>Expr.Mul</a:t>
            </a:r>
            <a:r>
              <a:rPr lang="en-US" dirty="0">
                <a:latin typeface="Lucida Console" panose="020B0609040504020204" pitchFamily="49" charset="0"/>
              </a:rPr>
              <a:t> {</a:t>
            </a:r>
          </a:p>
          <a:p>
            <a:pPr marL="0" indent="0">
              <a:buNone/>
            </a:pPr>
            <a:r>
              <a:rPr lang="en-US" dirty="0">
                <a:latin typeface="Lucida Console" panose="020B0609040504020204" pitchFamily="49" charset="0"/>
              </a:rPr>
              <a:t>            </a:t>
            </a:r>
            <a:r>
              <a:rPr lang="en-US" dirty="0" err="1">
                <a:latin typeface="Lucida Console" panose="020B0609040504020204" pitchFamily="49" charset="0"/>
              </a:rPr>
              <a:t>Lhs</a:t>
            </a:r>
            <a:r>
              <a:rPr lang="en-US" dirty="0">
                <a:latin typeface="Lucida Console" panose="020B0609040504020204" pitchFamily="49" charset="0"/>
              </a:rPr>
              <a:t> = new </a:t>
            </a:r>
            <a:r>
              <a:rPr lang="en-US" dirty="0" err="1">
                <a:latin typeface="Lucida Console" panose="020B0609040504020204" pitchFamily="49" charset="0"/>
              </a:rPr>
              <a:t>Expr.Const</a:t>
            </a:r>
            <a:r>
              <a:rPr lang="en-US" dirty="0">
                <a:latin typeface="Lucida Console" panose="020B0609040504020204" pitchFamily="49" charset="0"/>
              </a:rPr>
              <a:t> { Val = 3 },</a:t>
            </a:r>
          </a:p>
          <a:p>
            <a:pPr marL="0" indent="0">
              <a:buNone/>
            </a:pPr>
            <a:r>
              <a:rPr lang="en-US" dirty="0">
                <a:latin typeface="Lucida Console" panose="020B0609040504020204" pitchFamily="49" charset="0"/>
              </a:rPr>
              <a:t>            </a:t>
            </a:r>
            <a:r>
              <a:rPr lang="en-US" dirty="0" err="1">
                <a:latin typeface="Lucida Console" panose="020B0609040504020204" pitchFamily="49" charset="0"/>
              </a:rPr>
              <a:t>Rhs</a:t>
            </a:r>
            <a:r>
              <a:rPr lang="en-US" dirty="0">
                <a:latin typeface="Lucida Console" panose="020B0609040504020204" pitchFamily="49" charset="0"/>
              </a:rPr>
              <a:t> = new </a:t>
            </a:r>
            <a:r>
              <a:rPr lang="en-US" dirty="0" err="1">
                <a:latin typeface="Lucida Console" panose="020B0609040504020204" pitchFamily="49" charset="0"/>
              </a:rPr>
              <a:t>Expr.Plus</a:t>
            </a:r>
            <a:r>
              <a:rPr lang="en-US" dirty="0">
                <a:latin typeface="Lucida Console" panose="020B0609040504020204" pitchFamily="49" charset="0"/>
              </a:rPr>
              <a:t> {</a:t>
            </a:r>
          </a:p>
          <a:p>
            <a:pPr marL="0" indent="0">
              <a:buNone/>
            </a:pPr>
            <a:r>
              <a:rPr lang="en-US" dirty="0">
                <a:latin typeface="Lucida Console" panose="020B0609040504020204" pitchFamily="49" charset="0"/>
              </a:rPr>
              <a:t>                </a:t>
            </a:r>
            <a:r>
              <a:rPr lang="en-US" dirty="0" err="1">
                <a:latin typeface="Lucida Console" panose="020B0609040504020204" pitchFamily="49" charset="0"/>
              </a:rPr>
              <a:t>Lhs</a:t>
            </a:r>
            <a:r>
              <a:rPr lang="en-US" dirty="0">
                <a:latin typeface="Lucida Console" panose="020B0609040504020204" pitchFamily="49" charset="0"/>
              </a:rPr>
              <a:t> = new </a:t>
            </a:r>
            <a:r>
              <a:rPr lang="en-US" dirty="0" err="1">
                <a:latin typeface="Lucida Console" panose="020B0609040504020204" pitchFamily="49" charset="0"/>
              </a:rPr>
              <a:t>Expr.Const</a:t>
            </a:r>
            <a:r>
              <a:rPr lang="en-US" dirty="0">
                <a:latin typeface="Lucida Console" panose="020B0609040504020204" pitchFamily="49" charset="0"/>
              </a:rPr>
              <a:t> { Val = 5 },</a:t>
            </a:r>
          </a:p>
          <a:p>
            <a:pPr marL="0" indent="0">
              <a:buNone/>
            </a:pPr>
            <a:r>
              <a:rPr lang="en-US" dirty="0">
                <a:latin typeface="Lucida Console" panose="020B0609040504020204" pitchFamily="49" charset="0"/>
              </a:rPr>
              <a:t>                </a:t>
            </a:r>
            <a:r>
              <a:rPr lang="en-US" dirty="0" err="1">
                <a:latin typeface="Lucida Console" panose="020B0609040504020204" pitchFamily="49" charset="0"/>
              </a:rPr>
              <a:t>Rhs</a:t>
            </a:r>
            <a:r>
              <a:rPr lang="en-US" dirty="0">
                <a:latin typeface="Lucida Console" panose="020B0609040504020204" pitchFamily="49" charset="0"/>
              </a:rPr>
              <a:t> = new </a:t>
            </a:r>
            <a:r>
              <a:rPr lang="en-US" dirty="0" err="1">
                <a:latin typeface="Lucida Console" panose="020B0609040504020204" pitchFamily="49" charset="0"/>
              </a:rPr>
              <a:t>Expr.Const</a:t>
            </a:r>
            <a:r>
              <a:rPr lang="en-US" dirty="0">
                <a:latin typeface="Lucida Console" panose="020B0609040504020204" pitchFamily="49" charset="0"/>
              </a:rPr>
              <a:t> { Val = 2 },</a:t>
            </a:r>
          </a:p>
          <a:p>
            <a:pPr marL="0" indent="0">
              <a:buNone/>
            </a:pPr>
            <a:r>
              <a:rPr lang="en-US" dirty="0">
                <a:latin typeface="Lucida Console" panose="020B0609040504020204" pitchFamily="49" charset="0"/>
              </a:rPr>
              <a:t>            },</a:t>
            </a:r>
          </a:p>
          <a:p>
            <a:pPr marL="0" indent="0">
              <a:buNone/>
            </a:pPr>
            <a:r>
              <a:rPr lang="en-US" dirty="0">
                <a:latin typeface="Lucida Console" panose="020B0609040504020204" pitchFamily="49" charset="0"/>
              </a:rPr>
              <a:t>        };</a:t>
            </a:r>
          </a:p>
          <a:p>
            <a:pPr marL="0" indent="0">
              <a:buNone/>
            </a:pPr>
            <a:endParaRPr lang="en-US" dirty="0">
              <a:latin typeface="Lucida Console" panose="020B0609040504020204" pitchFamily="49" charset="0"/>
            </a:endParaRPr>
          </a:p>
          <a:p>
            <a:pPr marL="0" indent="0">
              <a:buNone/>
            </a:pPr>
            <a:r>
              <a:rPr lang="en-US" dirty="0">
                <a:latin typeface="Lucida Console" panose="020B0609040504020204" pitchFamily="49" charset="0"/>
              </a:rPr>
              <a:t>        </a:t>
            </a:r>
            <a:r>
              <a:rPr lang="en-US" dirty="0" err="1">
                <a:latin typeface="Lucida Console" panose="020B0609040504020204" pitchFamily="49" charset="0"/>
              </a:rPr>
              <a:t>System.Console.WriteLine</a:t>
            </a:r>
            <a:r>
              <a:rPr lang="en-US" dirty="0">
                <a:latin typeface="Lucida Console" panose="020B0609040504020204" pitchFamily="49" charset="0"/>
              </a:rPr>
              <a:t>(</a:t>
            </a:r>
            <a:r>
              <a:rPr lang="en-US" dirty="0" err="1">
                <a:latin typeface="Lucida Console" panose="020B0609040504020204" pitchFamily="49" charset="0"/>
              </a:rPr>
              <a:t>expr.Eval</a:t>
            </a:r>
            <a:r>
              <a:rPr lang="en-US" dirty="0">
                <a:latin typeface="Lucida Console" panose="020B0609040504020204" pitchFamily="49" charset="0"/>
              </a:rPr>
              <a:t>());</a:t>
            </a:r>
          </a:p>
          <a:p>
            <a:pPr marL="0" indent="0">
              <a:buNone/>
            </a:pPr>
            <a:r>
              <a:rPr lang="en-US" dirty="0">
                <a:latin typeface="Lucida Console" panose="020B0609040504020204" pitchFamily="49" charset="0"/>
              </a:rPr>
              <a:t>    }</a:t>
            </a:r>
          </a:p>
          <a:p>
            <a:pPr marL="0" indent="0">
              <a:buNone/>
            </a:pPr>
            <a:r>
              <a:rPr lang="en-US" dirty="0">
                <a:latin typeface="Lucida Console" panose="020B0609040504020204" pitchFamily="49" charset="0"/>
              </a:rPr>
              <a:t>}</a:t>
            </a:r>
          </a:p>
          <a:p>
            <a:pPr marL="0" indent="0">
              <a:buNone/>
            </a:pPr>
            <a:endParaRPr lang="en-US" dirty="0">
              <a:latin typeface="Lucida Console" panose="020B0609040504020204" pitchFamily="49" charset="0"/>
            </a:endParaRPr>
          </a:p>
        </p:txBody>
      </p:sp>
    </p:spTree>
    <p:extLst>
      <p:ext uri="{BB962C8B-B14F-4D97-AF65-F5344CB8AC3E}">
        <p14:creationId xmlns:p14="http://schemas.microsoft.com/office/powerpoint/2010/main" val="338917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5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8" dur="15000" fill="hold"/>
                                        <p:tgtEl>
                                          <p:spTgt spid="9">
                                            <p:txEl>
                                              <p:pRg st="0" end="0"/>
                                            </p:txEl>
                                          </p:spTgt>
                                        </p:tgtEl>
                                        <p:attrNameLst>
                                          <p:attrName>ppt_y</p:attrName>
                                        </p:attrNameLst>
                                      </p:cBhvr>
                                      <p:tavLst>
                                        <p:tav tm="0">
                                          <p:val>
                                            <p:strVal val="#ppt_y+1"/>
                                          </p:val>
                                        </p:tav>
                                        <p:tav tm="100000">
                                          <p:val>
                                            <p:strVal val="#ppt_y-1"/>
                                          </p:val>
                                        </p:tav>
                                      </p:tavLst>
                                    </p:anim>
                                  </p:childTnLst>
                                </p:cTn>
                              </p:par>
                              <p:par>
                                <p:cTn id="9" presetID="28" presetClass="entr" presetSubtype="0" fill="hold" grpId="0"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p:cTn id="11" dur="15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2" dur="15000" fill="hold"/>
                                        <p:tgtEl>
                                          <p:spTgt spid="9">
                                            <p:txEl>
                                              <p:pRg st="1" end="1"/>
                                            </p:txEl>
                                          </p:spTgt>
                                        </p:tgtEl>
                                        <p:attrNameLst>
                                          <p:attrName>ppt_y</p:attrName>
                                        </p:attrNameLst>
                                      </p:cBhvr>
                                      <p:tavLst>
                                        <p:tav tm="0">
                                          <p:val>
                                            <p:strVal val="#ppt_y+1"/>
                                          </p:val>
                                        </p:tav>
                                        <p:tav tm="100000">
                                          <p:val>
                                            <p:strVal val="#ppt_y-1"/>
                                          </p:val>
                                        </p:tav>
                                      </p:tavLst>
                                    </p:anim>
                                  </p:childTnLst>
                                </p:cTn>
                              </p:par>
                              <p:par>
                                <p:cTn id="13" presetID="28" presetClass="entr" presetSubtype="0" fill="hold" grpId="0"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 calcmode="lin" valueType="num">
                                      <p:cBhvr>
                                        <p:cTn id="15" dur="15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6" dur="15000" fill="hold"/>
                                        <p:tgtEl>
                                          <p:spTgt spid="9">
                                            <p:txEl>
                                              <p:pRg st="3" end="3"/>
                                            </p:txEl>
                                          </p:spTgt>
                                        </p:tgtEl>
                                        <p:attrNameLst>
                                          <p:attrName>ppt_y</p:attrName>
                                        </p:attrNameLst>
                                      </p:cBhvr>
                                      <p:tavLst>
                                        <p:tav tm="0">
                                          <p:val>
                                            <p:strVal val="#ppt_y+1"/>
                                          </p:val>
                                        </p:tav>
                                        <p:tav tm="100000">
                                          <p:val>
                                            <p:strVal val="#ppt_y-1"/>
                                          </p:val>
                                        </p:tav>
                                      </p:tavLst>
                                    </p:anim>
                                  </p:childTnLst>
                                </p:cTn>
                              </p:par>
                              <p:par>
                                <p:cTn id="17" presetID="28" presetClass="entr" presetSubtype="0"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 calcmode="lin" valueType="num">
                                      <p:cBhvr>
                                        <p:cTn id="19" dur="15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0" dur="15000" fill="hold"/>
                                        <p:tgtEl>
                                          <p:spTgt spid="9">
                                            <p:txEl>
                                              <p:pRg st="4" end="4"/>
                                            </p:txEl>
                                          </p:spTgt>
                                        </p:tgtEl>
                                        <p:attrNameLst>
                                          <p:attrName>ppt_y</p:attrName>
                                        </p:attrNameLst>
                                      </p:cBhvr>
                                      <p:tavLst>
                                        <p:tav tm="0">
                                          <p:val>
                                            <p:strVal val="#ppt_y+1"/>
                                          </p:val>
                                        </p:tav>
                                        <p:tav tm="100000">
                                          <p:val>
                                            <p:strVal val="#ppt_y-1"/>
                                          </p:val>
                                        </p:tav>
                                      </p:tavLst>
                                    </p:anim>
                                  </p:childTnLst>
                                </p:cTn>
                              </p:par>
                              <p:par>
                                <p:cTn id="21" presetID="28" presetClass="entr" presetSubtype="0" fill="hold" grpId="0" nodeType="with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anim calcmode="lin" valueType="num">
                                      <p:cBhvr>
                                        <p:cTn id="23" dur="15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24" dur="15000" fill="hold"/>
                                        <p:tgtEl>
                                          <p:spTgt spid="9">
                                            <p:txEl>
                                              <p:pRg st="5" end="5"/>
                                            </p:txEl>
                                          </p:spTgt>
                                        </p:tgtEl>
                                        <p:attrNameLst>
                                          <p:attrName>ppt_y</p:attrName>
                                        </p:attrNameLst>
                                      </p:cBhvr>
                                      <p:tavLst>
                                        <p:tav tm="0">
                                          <p:val>
                                            <p:strVal val="#ppt_y+1"/>
                                          </p:val>
                                        </p:tav>
                                        <p:tav tm="100000">
                                          <p:val>
                                            <p:strVal val="#ppt_y-1"/>
                                          </p:val>
                                        </p:tav>
                                      </p:tavLst>
                                    </p:anim>
                                  </p:childTnLst>
                                </p:cTn>
                              </p:par>
                              <p:par>
                                <p:cTn id="25" presetID="28" presetClass="entr" presetSubtype="0" fill="hold" grpId="0" nodeType="with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 calcmode="lin" valueType="num">
                                      <p:cBhvr>
                                        <p:cTn id="27" dur="15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28" dur="15000" fill="hold"/>
                                        <p:tgtEl>
                                          <p:spTgt spid="9">
                                            <p:txEl>
                                              <p:pRg st="6" end="6"/>
                                            </p:txEl>
                                          </p:spTgt>
                                        </p:tgtEl>
                                        <p:attrNameLst>
                                          <p:attrName>ppt_y</p:attrName>
                                        </p:attrNameLst>
                                      </p:cBhvr>
                                      <p:tavLst>
                                        <p:tav tm="0">
                                          <p:val>
                                            <p:strVal val="#ppt_y+1"/>
                                          </p:val>
                                        </p:tav>
                                        <p:tav tm="100000">
                                          <p:val>
                                            <p:strVal val="#ppt_y-1"/>
                                          </p:val>
                                        </p:tav>
                                      </p:tavLst>
                                    </p:anim>
                                  </p:childTnLst>
                                </p:cTn>
                              </p:par>
                              <p:par>
                                <p:cTn id="29" presetID="28" presetClass="entr" presetSubtype="0" fill="hold" grpId="0" nodeType="withEffect">
                                  <p:stCondLst>
                                    <p:cond delay="0"/>
                                  </p:stCondLst>
                                  <p:childTnLst>
                                    <p:set>
                                      <p:cBhvr>
                                        <p:cTn id="30" dur="1" fill="hold">
                                          <p:stCondLst>
                                            <p:cond delay="0"/>
                                          </p:stCondLst>
                                        </p:cTn>
                                        <p:tgtEl>
                                          <p:spTgt spid="9">
                                            <p:txEl>
                                              <p:pRg st="8" end="8"/>
                                            </p:txEl>
                                          </p:spTgt>
                                        </p:tgtEl>
                                        <p:attrNameLst>
                                          <p:attrName>style.visibility</p:attrName>
                                        </p:attrNameLst>
                                      </p:cBhvr>
                                      <p:to>
                                        <p:strVal val="visible"/>
                                      </p:to>
                                    </p:set>
                                    <p:anim calcmode="lin" valueType="num">
                                      <p:cBhvr>
                                        <p:cTn id="31" dur="15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32" dur="15000" fill="hold"/>
                                        <p:tgtEl>
                                          <p:spTgt spid="9">
                                            <p:txEl>
                                              <p:pRg st="8" end="8"/>
                                            </p:txEl>
                                          </p:spTgt>
                                        </p:tgtEl>
                                        <p:attrNameLst>
                                          <p:attrName>ppt_y</p:attrName>
                                        </p:attrNameLst>
                                      </p:cBhvr>
                                      <p:tavLst>
                                        <p:tav tm="0">
                                          <p:val>
                                            <p:strVal val="#ppt_y+1"/>
                                          </p:val>
                                        </p:tav>
                                        <p:tav tm="100000">
                                          <p:val>
                                            <p:strVal val="#ppt_y-1"/>
                                          </p:val>
                                        </p:tav>
                                      </p:tavLst>
                                    </p:anim>
                                  </p:childTnLst>
                                </p:cTn>
                              </p:par>
                              <p:par>
                                <p:cTn id="33" presetID="28" presetClass="entr" presetSubtype="0" fill="hold" grpId="0" nodeType="withEffect">
                                  <p:stCondLst>
                                    <p:cond delay="0"/>
                                  </p:stCondLst>
                                  <p:childTnLst>
                                    <p:set>
                                      <p:cBhvr>
                                        <p:cTn id="34" dur="1" fill="hold">
                                          <p:stCondLst>
                                            <p:cond delay="0"/>
                                          </p:stCondLst>
                                        </p:cTn>
                                        <p:tgtEl>
                                          <p:spTgt spid="9">
                                            <p:txEl>
                                              <p:pRg st="9" end="9"/>
                                            </p:txEl>
                                          </p:spTgt>
                                        </p:tgtEl>
                                        <p:attrNameLst>
                                          <p:attrName>style.visibility</p:attrName>
                                        </p:attrNameLst>
                                      </p:cBhvr>
                                      <p:to>
                                        <p:strVal val="visible"/>
                                      </p:to>
                                    </p:set>
                                    <p:anim calcmode="lin" valueType="num">
                                      <p:cBhvr>
                                        <p:cTn id="35" dur="15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36" dur="15000" fill="hold"/>
                                        <p:tgtEl>
                                          <p:spTgt spid="9">
                                            <p:txEl>
                                              <p:pRg st="9" end="9"/>
                                            </p:txEl>
                                          </p:spTgt>
                                        </p:tgtEl>
                                        <p:attrNameLst>
                                          <p:attrName>ppt_y</p:attrName>
                                        </p:attrNameLst>
                                      </p:cBhvr>
                                      <p:tavLst>
                                        <p:tav tm="0">
                                          <p:val>
                                            <p:strVal val="#ppt_y+1"/>
                                          </p:val>
                                        </p:tav>
                                        <p:tav tm="100000">
                                          <p:val>
                                            <p:strVal val="#ppt_y-1"/>
                                          </p:val>
                                        </p:tav>
                                      </p:tavLst>
                                    </p:anim>
                                  </p:childTnLst>
                                </p:cTn>
                              </p:par>
                              <p:par>
                                <p:cTn id="37" presetID="28" presetClass="entr" presetSubtype="0" fill="hold" grpId="0" nodeType="withEffect">
                                  <p:stCondLst>
                                    <p:cond delay="0"/>
                                  </p:stCondLst>
                                  <p:childTnLst>
                                    <p:set>
                                      <p:cBhvr>
                                        <p:cTn id="38" dur="1" fill="hold">
                                          <p:stCondLst>
                                            <p:cond delay="0"/>
                                          </p:stCondLst>
                                        </p:cTn>
                                        <p:tgtEl>
                                          <p:spTgt spid="9">
                                            <p:txEl>
                                              <p:pRg st="10" end="10"/>
                                            </p:txEl>
                                          </p:spTgt>
                                        </p:tgtEl>
                                        <p:attrNameLst>
                                          <p:attrName>style.visibility</p:attrName>
                                        </p:attrNameLst>
                                      </p:cBhvr>
                                      <p:to>
                                        <p:strVal val="visible"/>
                                      </p:to>
                                    </p:set>
                                    <p:anim calcmode="lin" valueType="num">
                                      <p:cBhvr>
                                        <p:cTn id="39" dur="15000" fill="hold"/>
                                        <p:tgtEl>
                                          <p:spTgt spid="9">
                                            <p:txEl>
                                              <p:pRg st="10" end="10"/>
                                            </p:txEl>
                                          </p:spTgt>
                                        </p:tgtEl>
                                        <p:attrNameLst>
                                          <p:attrName>ppt_x</p:attrName>
                                        </p:attrNameLst>
                                      </p:cBhvr>
                                      <p:tavLst>
                                        <p:tav tm="0">
                                          <p:val>
                                            <p:strVal val="#ppt_x"/>
                                          </p:val>
                                        </p:tav>
                                        <p:tav tm="100000">
                                          <p:val>
                                            <p:strVal val="#ppt_x"/>
                                          </p:val>
                                        </p:tav>
                                      </p:tavLst>
                                    </p:anim>
                                    <p:anim calcmode="lin" valueType="num">
                                      <p:cBhvr>
                                        <p:cTn id="40" dur="15000" fill="hold"/>
                                        <p:tgtEl>
                                          <p:spTgt spid="9">
                                            <p:txEl>
                                              <p:pRg st="10" end="10"/>
                                            </p:txEl>
                                          </p:spTgt>
                                        </p:tgtEl>
                                        <p:attrNameLst>
                                          <p:attrName>ppt_y</p:attrName>
                                        </p:attrNameLst>
                                      </p:cBhvr>
                                      <p:tavLst>
                                        <p:tav tm="0">
                                          <p:val>
                                            <p:strVal val="#ppt_y+1"/>
                                          </p:val>
                                        </p:tav>
                                        <p:tav tm="100000">
                                          <p:val>
                                            <p:strVal val="#ppt_y-1"/>
                                          </p:val>
                                        </p:tav>
                                      </p:tavLst>
                                    </p:anim>
                                  </p:childTnLst>
                                </p:cTn>
                              </p:par>
                              <p:par>
                                <p:cTn id="41" presetID="28" presetClass="entr" presetSubtype="0" fill="hold" grpId="0" nodeType="withEffect">
                                  <p:stCondLst>
                                    <p:cond delay="0"/>
                                  </p:stCondLst>
                                  <p:childTnLst>
                                    <p:set>
                                      <p:cBhvr>
                                        <p:cTn id="42" dur="1" fill="hold">
                                          <p:stCondLst>
                                            <p:cond delay="0"/>
                                          </p:stCondLst>
                                        </p:cTn>
                                        <p:tgtEl>
                                          <p:spTgt spid="9">
                                            <p:txEl>
                                              <p:pRg st="11" end="11"/>
                                            </p:txEl>
                                          </p:spTgt>
                                        </p:tgtEl>
                                        <p:attrNameLst>
                                          <p:attrName>style.visibility</p:attrName>
                                        </p:attrNameLst>
                                      </p:cBhvr>
                                      <p:to>
                                        <p:strVal val="visible"/>
                                      </p:to>
                                    </p:set>
                                    <p:anim calcmode="lin" valueType="num">
                                      <p:cBhvr>
                                        <p:cTn id="43" dur="15000" fill="hold"/>
                                        <p:tgtEl>
                                          <p:spTgt spid="9">
                                            <p:txEl>
                                              <p:pRg st="11" end="11"/>
                                            </p:txEl>
                                          </p:spTgt>
                                        </p:tgtEl>
                                        <p:attrNameLst>
                                          <p:attrName>ppt_x</p:attrName>
                                        </p:attrNameLst>
                                      </p:cBhvr>
                                      <p:tavLst>
                                        <p:tav tm="0">
                                          <p:val>
                                            <p:strVal val="#ppt_x"/>
                                          </p:val>
                                        </p:tav>
                                        <p:tav tm="100000">
                                          <p:val>
                                            <p:strVal val="#ppt_x"/>
                                          </p:val>
                                        </p:tav>
                                      </p:tavLst>
                                    </p:anim>
                                    <p:anim calcmode="lin" valueType="num">
                                      <p:cBhvr>
                                        <p:cTn id="44" dur="15000" fill="hold"/>
                                        <p:tgtEl>
                                          <p:spTgt spid="9">
                                            <p:txEl>
                                              <p:pRg st="11" end="11"/>
                                            </p:txEl>
                                          </p:spTgt>
                                        </p:tgtEl>
                                        <p:attrNameLst>
                                          <p:attrName>ppt_y</p:attrName>
                                        </p:attrNameLst>
                                      </p:cBhvr>
                                      <p:tavLst>
                                        <p:tav tm="0">
                                          <p:val>
                                            <p:strVal val="#ppt_y+1"/>
                                          </p:val>
                                        </p:tav>
                                        <p:tav tm="100000">
                                          <p:val>
                                            <p:strVal val="#ppt_y-1"/>
                                          </p:val>
                                        </p:tav>
                                      </p:tavLst>
                                    </p:anim>
                                  </p:childTnLst>
                                </p:cTn>
                              </p:par>
                              <p:par>
                                <p:cTn id="45" presetID="28" presetClass="entr" presetSubtype="0" fill="hold" grpId="0" nodeType="withEffect">
                                  <p:stCondLst>
                                    <p:cond delay="0"/>
                                  </p:stCondLst>
                                  <p:childTnLst>
                                    <p:set>
                                      <p:cBhvr>
                                        <p:cTn id="46" dur="1" fill="hold">
                                          <p:stCondLst>
                                            <p:cond delay="0"/>
                                          </p:stCondLst>
                                        </p:cTn>
                                        <p:tgtEl>
                                          <p:spTgt spid="9">
                                            <p:txEl>
                                              <p:pRg st="12" end="12"/>
                                            </p:txEl>
                                          </p:spTgt>
                                        </p:tgtEl>
                                        <p:attrNameLst>
                                          <p:attrName>style.visibility</p:attrName>
                                        </p:attrNameLst>
                                      </p:cBhvr>
                                      <p:to>
                                        <p:strVal val="visible"/>
                                      </p:to>
                                    </p:set>
                                    <p:anim calcmode="lin" valueType="num">
                                      <p:cBhvr>
                                        <p:cTn id="47" dur="15000" fill="hold"/>
                                        <p:tgtEl>
                                          <p:spTgt spid="9">
                                            <p:txEl>
                                              <p:pRg st="12" end="12"/>
                                            </p:txEl>
                                          </p:spTgt>
                                        </p:tgtEl>
                                        <p:attrNameLst>
                                          <p:attrName>ppt_x</p:attrName>
                                        </p:attrNameLst>
                                      </p:cBhvr>
                                      <p:tavLst>
                                        <p:tav tm="0">
                                          <p:val>
                                            <p:strVal val="#ppt_x"/>
                                          </p:val>
                                        </p:tav>
                                        <p:tav tm="100000">
                                          <p:val>
                                            <p:strVal val="#ppt_x"/>
                                          </p:val>
                                        </p:tav>
                                      </p:tavLst>
                                    </p:anim>
                                    <p:anim calcmode="lin" valueType="num">
                                      <p:cBhvr>
                                        <p:cTn id="48" dur="15000" fill="hold"/>
                                        <p:tgtEl>
                                          <p:spTgt spid="9">
                                            <p:txEl>
                                              <p:pRg st="12" end="12"/>
                                            </p:txEl>
                                          </p:spTgt>
                                        </p:tgtEl>
                                        <p:attrNameLst>
                                          <p:attrName>ppt_y</p:attrName>
                                        </p:attrNameLst>
                                      </p:cBhvr>
                                      <p:tavLst>
                                        <p:tav tm="0">
                                          <p:val>
                                            <p:strVal val="#ppt_y+1"/>
                                          </p:val>
                                        </p:tav>
                                        <p:tav tm="100000">
                                          <p:val>
                                            <p:strVal val="#ppt_y-1"/>
                                          </p:val>
                                        </p:tav>
                                      </p:tavLst>
                                    </p:anim>
                                  </p:childTnLst>
                                </p:cTn>
                              </p:par>
                              <p:par>
                                <p:cTn id="49" presetID="28" presetClass="entr" presetSubtype="0" fill="hold" grpId="0" nodeType="withEffect">
                                  <p:stCondLst>
                                    <p:cond delay="0"/>
                                  </p:stCondLst>
                                  <p:childTnLst>
                                    <p:set>
                                      <p:cBhvr>
                                        <p:cTn id="50" dur="1" fill="hold">
                                          <p:stCondLst>
                                            <p:cond delay="0"/>
                                          </p:stCondLst>
                                        </p:cTn>
                                        <p:tgtEl>
                                          <p:spTgt spid="9">
                                            <p:txEl>
                                              <p:pRg st="14" end="14"/>
                                            </p:txEl>
                                          </p:spTgt>
                                        </p:tgtEl>
                                        <p:attrNameLst>
                                          <p:attrName>style.visibility</p:attrName>
                                        </p:attrNameLst>
                                      </p:cBhvr>
                                      <p:to>
                                        <p:strVal val="visible"/>
                                      </p:to>
                                    </p:set>
                                    <p:anim calcmode="lin" valueType="num">
                                      <p:cBhvr>
                                        <p:cTn id="51" dur="15000" fill="hold"/>
                                        <p:tgtEl>
                                          <p:spTgt spid="9">
                                            <p:txEl>
                                              <p:pRg st="14" end="14"/>
                                            </p:txEl>
                                          </p:spTgt>
                                        </p:tgtEl>
                                        <p:attrNameLst>
                                          <p:attrName>ppt_x</p:attrName>
                                        </p:attrNameLst>
                                      </p:cBhvr>
                                      <p:tavLst>
                                        <p:tav tm="0">
                                          <p:val>
                                            <p:strVal val="#ppt_x"/>
                                          </p:val>
                                        </p:tav>
                                        <p:tav tm="100000">
                                          <p:val>
                                            <p:strVal val="#ppt_x"/>
                                          </p:val>
                                        </p:tav>
                                      </p:tavLst>
                                    </p:anim>
                                    <p:anim calcmode="lin" valueType="num">
                                      <p:cBhvr>
                                        <p:cTn id="52" dur="15000" fill="hold"/>
                                        <p:tgtEl>
                                          <p:spTgt spid="9">
                                            <p:txEl>
                                              <p:pRg st="14" end="14"/>
                                            </p:txEl>
                                          </p:spTgt>
                                        </p:tgtEl>
                                        <p:attrNameLst>
                                          <p:attrName>ppt_y</p:attrName>
                                        </p:attrNameLst>
                                      </p:cBhvr>
                                      <p:tavLst>
                                        <p:tav tm="0">
                                          <p:val>
                                            <p:strVal val="#ppt_y+1"/>
                                          </p:val>
                                        </p:tav>
                                        <p:tav tm="100000">
                                          <p:val>
                                            <p:strVal val="#ppt_y-1"/>
                                          </p:val>
                                        </p:tav>
                                      </p:tavLst>
                                    </p:anim>
                                  </p:childTnLst>
                                </p:cTn>
                              </p:par>
                              <p:par>
                                <p:cTn id="53" presetID="28" presetClass="entr" presetSubtype="0" fill="hold" grpId="0" nodeType="withEffect">
                                  <p:stCondLst>
                                    <p:cond delay="0"/>
                                  </p:stCondLst>
                                  <p:childTnLst>
                                    <p:set>
                                      <p:cBhvr>
                                        <p:cTn id="54" dur="1" fill="hold">
                                          <p:stCondLst>
                                            <p:cond delay="0"/>
                                          </p:stCondLst>
                                        </p:cTn>
                                        <p:tgtEl>
                                          <p:spTgt spid="9">
                                            <p:txEl>
                                              <p:pRg st="15" end="15"/>
                                            </p:txEl>
                                          </p:spTgt>
                                        </p:tgtEl>
                                        <p:attrNameLst>
                                          <p:attrName>style.visibility</p:attrName>
                                        </p:attrNameLst>
                                      </p:cBhvr>
                                      <p:to>
                                        <p:strVal val="visible"/>
                                      </p:to>
                                    </p:set>
                                    <p:anim calcmode="lin" valueType="num">
                                      <p:cBhvr>
                                        <p:cTn id="55" dur="15000" fill="hold"/>
                                        <p:tgtEl>
                                          <p:spTgt spid="9">
                                            <p:txEl>
                                              <p:pRg st="15" end="15"/>
                                            </p:txEl>
                                          </p:spTgt>
                                        </p:tgtEl>
                                        <p:attrNameLst>
                                          <p:attrName>ppt_x</p:attrName>
                                        </p:attrNameLst>
                                      </p:cBhvr>
                                      <p:tavLst>
                                        <p:tav tm="0">
                                          <p:val>
                                            <p:strVal val="#ppt_x"/>
                                          </p:val>
                                        </p:tav>
                                        <p:tav tm="100000">
                                          <p:val>
                                            <p:strVal val="#ppt_x"/>
                                          </p:val>
                                        </p:tav>
                                      </p:tavLst>
                                    </p:anim>
                                    <p:anim calcmode="lin" valueType="num">
                                      <p:cBhvr>
                                        <p:cTn id="56" dur="15000" fill="hold"/>
                                        <p:tgtEl>
                                          <p:spTgt spid="9">
                                            <p:txEl>
                                              <p:pRg st="15" end="15"/>
                                            </p:txEl>
                                          </p:spTgt>
                                        </p:tgtEl>
                                        <p:attrNameLst>
                                          <p:attrName>ppt_y</p:attrName>
                                        </p:attrNameLst>
                                      </p:cBhvr>
                                      <p:tavLst>
                                        <p:tav tm="0">
                                          <p:val>
                                            <p:strVal val="#ppt_y+1"/>
                                          </p:val>
                                        </p:tav>
                                        <p:tav tm="100000">
                                          <p:val>
                                            <p:strVal val="#ppt_y-1"/>
                                          </p:val>
                                        </p:tav>
                                      </p:tavLst>
                                    </p:anim>
                                  </p:childTnLst>
                                </p:cTn>
                              </p:par>
                              <p:par>
                                <p:cTn id="57" presetID="28" presetClass="entr" presetSubtype="0" fill="hold" grpId="0" nodeType="withEffect">
                                  <p:stCondLst>
                                    <p:cond delay="0"/>
                                  </p:stCondLst>
                                  <p:childTnLst>
                                    <p:set>
                                      <p:cBhvr>
                                        <p:cTn id="58" dur="1" fill="hold">
                                          <p:stCondLst>
                                            <p:cond delay="0"/>
                                          </p:stCondLst>
                                        </p:cTn>
                                        <p:tgtEl>
                                          <p:spTgt spid="9">
                                            <p:txEl>
                                              <p:pRg st="16" end="16"/>
                                            </p:txEl>
                                          </p:spTgt>
                                        </p:tgtEl>
                                        <p:attrNameLst>
                                          <p:attrName>style.visibility</p:attrName>
                                        </p:attrNameLst>
                                      </p:cBhvr>
                                      <p:to>
                                        <p:strVal val="visible"/>
                                      </p:to>
                                    </p:set>
                                    <p:anim calcmode="lin" valueType="num">
                                      <p:cBhvr>
                                        <p:cTn id="59" dur="15000" fill="hold"/>
                                        <p:tgtEl>
                                          <p:spTgt spid="9">
                                            <p:txEl>
                                              <p:pRg st="16" end="16"/>
                                            </p:txEl>
                                          </p:spTgt>
                                        </p:tgtEl>
                                        <p:attrNameLst>
                                          <p:attrName>ppt_x</p:attrName>
                                        </p:attrNameLst>
                                      </p:cBhvr>
                                      <p:tavLst>
                                        <p:tav tm="0">
                                          <p:val>
                                            <p:strVal val="#ppt_x"/>
                                          </p:val>
                                        </p:tav>
                                        <p:tav tm="100000">
                                          <p:val>
                                            <p:strVal val="#ppt_x"/>
                                          </p:val>
                                        </p:tav>
                                      </p:tavLst>
                                    </p:anim>
                                    <p:anim calcmode="lin" valueType="num">
                                      <p:cBhvr>
                                        <p:cTn id="60" dur="15000" fill="hold"/>
                                        <p:tgtEl>
                                          <p:spTgt spid="9">
                                            <p:txEl>
                                              <p:pRg st="16" end="16"/>
                                            </p:txEl>
                                          </p:spTgt>
                                        </p:tgtEl>
                                        <p:attrNameLst>
                                          <p:attrName>ppt_y</p:attrName>
                                        </p:attrNameLst>
                                      </p:cBhvr>
                                      <p:tavLst>
                                        <p:tav tm="0">
                                          <p:val>
                                            <p:strVal val="#ppt_y+1"/>
                                          </p:val>
                                        </p:tav>
                                        <p:tav tm="100000">
                                          <p:val>
                                            <p:strVal val="#ppt_y-1"/>
                                          </p:val>
                                        </p:tav>
                                      </p:tavLst>
                                    </p:anim>
                                  </p:childTnLst>
                                </p:cTn>
                              </p:par>
                              <p:par>
                                <p:cTn id="61" presetID="28" presetClass="entr" presetSubtype="0" fill="hold" grpId="0" nodeType="withEffect">
                                  <p:stCondLst>
                                    <p:cond delay="0"/>
                                  </p:stCondLst>
                                  <p:childTnLst>
                                    <p:set>
                                      <p:cBhvr>
                                        <p:cTn id="62" dur="1" fill="hold">
                                          <p:stCondLst>
                                            <p:cond delay="0"/>
                                          </p:stCondLst>
                                        </p:cTn>
                                        <p:tgtEl>
                                          <p:spTgt spid="9">
                                            <p:txEl>
                                              <p:pRg st="17" end="17"/>
                                            </p:txEl>
                                          </p:spTgt>
                                        </p:tgtEl>
                                        <p:attrNameLst>
                                          <p:attrName>style.visibility</p:attrName>
                                        </p:attrNameLst>
                                      </p:cBhvr>
                                      <p:to>
                                        <p:strVal val="visible"/>
                                      </p:to>
                                    </p:set>
                                    <p:anim calcmode="lin" valueType="num">
                                      <p:cBhvr>
                                        <p:cTn id="63" dur="15000" fill="hold"/>
                                        <p:tgtEl>
                                          <p:spTgt spid="9">
                                            <p:txEl>
                                              <p:pRg st="17" end="17"/>
                                            </p:txEl>
                                          </p:spTgt>
                                        </p:tgtEl>
                                        <p:attrNameLst>
                                          <p:attrName>ppt_x</p:attrName>
                                        </p:attrNameLst>
                                      </p:cBhvr>
                                      <p:tavLst>
                                        <p:tav tm="0">
                                          <p:val>
                                            <p:strVal val="#ppt_x"/>
                                          </p:val>
                                        </p:tav>
                                        <p:tav tm="100000">
                                          <p:val>
                                            <p:strVal val="#ppt_x"/>
                                          </p:val>
                                        </p:tav>
                                      </p:tavLst>
                                    </p:anim>
                                    <p:anim calcmode="lin" valueType="num">
                                      <p:cBhvr>
                                        <p:cTn id="64" dur="15000" fill="hold"/>
                                        <p:tgtEl>
                                          <p:spTgt spid="9">
                                            <p:txEl>
                                              <p:pRg st="17" end="17"/>
                                            </p:txEl>
                                          </p:spTgt>
                                        </p:tgtEl>
                                        <p:attrNameLst>
                                          <p:attrName>ppt_y</p:attrName>
                                        </p:attrNameLst>
                                      </p:cBhvr>
                                      <p:tavLst>
                                        <p:tav tm="0">
                                          <p:val>
                                            <p:strVal val="#ppt_y+1"/>
                                          </p:val>
                                        </p:tav>
                                        <p:tav tm="100000">
                                          <p:val>
                                            <p:strVal val="#ppt_y-1"/>
                                          </p:val>
                                        </p:tav>
                                      </p:tavLst>
                                    </p:anim>
                                  </p:childTnLst>
                                </p:cTn>
                              </p:par>
                              <p:par>
                                <p:cTn id="65" presetID="28" presetClass="entr" presetSubtype="0" fill="hold" grpId="0" nodeType="withEffect">
                                  <p:stCondLst>
                                    <p:cond delay="0"/>
                                  </p:stCondLst>
                                  <p:childTnLst>
                                    <p:set>
                                      <p:cBhvr>
                                        <p:cTn id="66" dur="1" fill="hold">
                                          <p:stCondLst>
                                            <p:cond delay="0"/>
                                          </p:stCondLst>
                                        </p:cTn>
                                        <p:tgtEl>
                                          <p:spTgt spid="9">
                                            <p:txEl>
                                              <p:pRg st="18" end="18"/>
                                            </p:txEl>
                                          </p:spTgt>
                                        </p:tgtEl>
                                        <p:attrNameLst>
                                          <p:attrName>style.visibility</p:attrName>
                                        </p:attrNameLst>
                                      </p:cBhvr>
                                      <p:to>
                                        <p:strVal val="visible"/>
                                      </p:to>
                                    </p:set>
                                    <p:anim calcmode="lin" valueType="num">
                                      <p:cBhvr>
                                        <p:cTn id="67" dur="15000" fill="hold"/>
                                        <p:tgtEl>
                                          <p:spTgt spid="9">
                                            <p:txEl>
                                              <p:pRg st="18" end="18"/>
                                            </p:txEl>
                                          </p:spTgt>
                                        </p:tgtEl>
                                        <p:attrNameLst>
                                          <p:attrName>ppt_x</p:attrName>
                                        </p:attrNameLst>
                                      </p:cBhvr>
                                      <p:tavLst>
                                        <p:tav tm="0">
                                          <p:val>
                                            <p:strVal val="#ppt_x"/>
                                          </p:val>
                                        </p:tav>
                                        <p:tav tm="100000">
                                          <p:val>
                                            <p:strVal val="#ppt_x"/>
                                          </p:val>
                                        </p:tav>
                                      </p:tavLst>
                                    </p:anim>
                                    <p:anim calcmode="lin" valueType="num">
                                      <p:cBhvr>
                                        <p:cTn id="68" dur="15000" fill="hold"/>
                                        <p:tgtEl>
                                          <p:spTgt spid="9">
                                            <p:txEl>
                                              <p:pRg st="18" end="18"/>
                                            </p:txEl>
                                          </p:spTgt>
                                        </p:tgtEl>
                                        <p:attrNameLst>
                                          <p:attrName>ppt_y</p:attrName>
                                        </p:attrNameLst>
                                      </p:cBhvr>
                                      <p:tavLst>
                                        <p:tav tm="0">
                                          <p:val>
                                            <p:strVal val="#ppt_y+1"/>
                                          </p:val>
                                        </p:tav>
                                        <p:tav tm="100000">
                                          <p:val>
                                            <p:strVal val="#ppt_y-1"/>
                                          </p:val>
                                        </p:tav>
                                      </p:tavLst>
                                    </p:anim>
                                  </p:childTnLst>
                                </p:cTn>
                              </p:par>
                              <p:par>
                                <p:cTn id="69" presetID="28" presetClass="entr" presetSubtype="0" fill="hold" grpId="0" nodeType="withEffect">
                                  <p:stCondLst>
                                    <p:cond delay="0"/>
                                  </p:stCondLst>
                                  <p:childTnLst>
                                    <p:set>
                                      <p:cBhvr>
                                        <p:cTn id="70" dur="1" fill="hold">
                                          <p:stCondLst>
                                            <p:cond delay="0"/>
                                          </p:stCondLst>
                                        </p:cTn>
                                        <p:tgtEl>
                                          <p:spTgt spid="9">
                                            <p:txEl>
                                              <p:pRg st="20" end="20"/>
                                            </p:txEl>
                                          </p:spTgt>
                                        </p:tgtEl>
                                        <p:attrNameLst>
                                          <p:attrName>style.visibility</p:attrName>
                                        </p:attrNameLst>
                                      </p:cBhvr>
                                      <p:to>
                                        <p:strVal val="visible"/>
                                      </p:to>
                                    </p:set>
                                    <p:anim calcmode="lin" valueType="num">
                                      <p:cBhvr>
                                        <p:cTn id="71" dur="15000" fill="hold"/>
                                        <p:tgtEl>
                                          <p:spTgt spid="9">
                                            <p:txEl>
                                              <p:pRg st="20" end="20"/>
                                            </p:txEl>
                                          </p:spTgt>
                                        </p:tgtEl>
                                        <p:attrNameLst>
                                          <p:attrName>ppt_x</p:attrName>
                                        </p:attrNameLst>
                                      </p:cBhvr>
                                      <p:tavLst>
                                        <p:tav tm="0">
                                          <p:val>
                                            <p:strVal val="#ppt_x"/>
                                          </p:val>
                                        </p:tav>
                                        <p:tav tm="100000">
                                          <p:val>
                                            <p:strVal val="#ppt_x"/>
                                          </p:val>
                                        </p:tav>
                                      </p:tavLst>
                                    </p:anim>
                                    <p:anim calcmode="lin" valueType="num">
                                      <p:cBhvr>
                                        <p:cTn id="72" dur="15000" fill="hold"/>
                                        <p:tgtEl>
                                          <p:spTgt spid="9">
                                            <p:txEl>
                                              <p:pRg st="20" end="20"/>
                                            </p:txEl>
                                          </p:spTgt>
                                        </p:tgtEl>
                                        <p:attrNameLst>
                                          <p:attrName>ppt_y</p:attrName>
                                        </p:attrNameLst>
                                      </p:cBhvr>
                                      <p:tavLst>
                                        <p:tav tm="0">
                                          <p:val>
                                            <p:strVal val="#ppt_y+1"/>
                                          </p:val>
                                        </p:tav>
                                        <p:tav tm="100000">
                                          <p:val>
                                            <p:strVal val="#ppt_y-1"/>
                                          </p:val>
                                        </p:tav>
                                      </p:tavLst>
                                    </p:anim>
                                  </p:childTnLst>
                                </p:cTn>
                              </p:par>
                              <p:par>
                                <p:cTn id="73" presetID="28" presetClass="entr" presetSubtype="0" fill="hold" grpId="0" nodeType="withEffect">
                                  <p:stCondLst>
                                    <p:cond delay="0"/>
                                  </p:stCondLst>
                                  <p:childTnLst>
                                    <p:set>
                                      <p:cBhvr>
                                        <p:cTn id="74" dur="1" fill="hold">
                                          <p:stCondLst>
                                            <p:cond delay="0"/>
                                          </p:stCondLst>
                                        </p:cTn>
                                        <p:tgtEl>
                                          <p:spTgt spid="9">
                                            <p:txEl>
                                              <p:pRg st="21" end="21"/>
                                            </p:txEl>
                                          </p:spTgt>
                                        </p:tgtEl>
                                        <p:attrNameLst>
                                          <p:attrName>style.visibility</p:attrName>
                                        </p:attrNameLst>
                                      </p:cBhvr>
                                      <p:to>
                                        <p:strVal val="visible"/>
                                      </p:to>
                                    </p:set>
                                    <p:anim calcmode="lin" valueType="num">
                                      <p:cBhvr>
                                        <p:cTn id="75" dur="15000" fill="hold"/>
                                        <p:tgtEl>
                                          <p:spTgt spid="9">
                                            <p:txEl>
                                              <p:pRg st="21" end="21"/>
                                            </p:txEl>
                                          </p:spTgt>
                                        </p:tgtEl>
                                        <p:attrNameLst>
                                          <p:attrName>ppt_x</p:attrName>
                                        </p:attrNameLst>
                                      </p:cBhvr>
                                      <p:tavLst>
                                        <p:tav tm="0">
                                          <p:val>
                                            <p:strVal val="#ppt_x"/>
                                          </p:val>
                                        </p:tav>
                                        <p:tav tm="100000">
                                          <p:val>
                                            <p:strVal val="#ppt_x"/>
                                          </p:val>
                                        </p:tav>
                                      </p:tavLst>
                                    </p:anim>
                                    <p:anim calcmode="lin" valueType="num">
                                      <p:cBhvr>
                                        <p:cTn id="76" dur="15000" fill="hold"/>
                                        <p:tgtEl>
                                          <p:spTgt spid="9">
                                            <p:txEl>
                                              <p:pRg st="21" end="21"/>
                                            </p:txEl>
                                          </p:spTgt>
                                        </p:tgtEl>
                                        <p:attrNameLst>
                                          <p:attrName>ppt_y</p:attrName>
                                        </p:attrNameLst>
                                      </p:cBhvr>
                                      <p:tavLst>
                                        <p:tav tm="0">
                                          <p:val>
                                            <p:strVal val="#ppt_y+1"/>
                                          </p:val>
                                        </p:tav>
                                        <p:tav tm="100000">
                                          <p:val>
                                            <p:strVal val="#ppt_y-1"/>
                                          </p:val>
                                        </p:tav>
                                      </p:tavLst>
                                    </p:anim>
                                  </p:childTnLst>
                                </p:cTn>
                              </p:par>
                              <p:par>
                                <p:cTn id="77" presetID="28" presetClass="entr" presetSubtype="0" fill="hold" grpId="0" nodeType="withEffect">
                                  <p:stCondLst>
                                    <p:cond delay="0"/>
                                  </p:stCondLst>
                                  <p:childTnLst>
                                    <p:set>
                                      <p:cBhvr>
                                        <p:cTn id="78" dur="1" fill="hold">
                                          <p:stCondLst>
                                            <p:cond delay="0"/>
                                          </p:stCondLst>
                                        </p:cTn>
                                        <p:tgtEl>
                                          <p:spTgt spid="9">
                                            <p:txEl>
                                              <p:pRg st="22" end="22"/>
                                            </p:txEl>
                                          </p:spTgt>
                                        </p:tgtEl>
                                        <p:attrNameLst>
                                          <p:attrName>style.visibility</p:attrName>
                                        </p:attrNameLst>
                                      </p:cBhvr>
                                      <p:to>
                                        <p:strVal val="visible"/>
                                      </p:to>
                                    </p:set>
                                    <p:anim calcmode="lin" valueType="num">
                                      <p:cBhvr>
                                        <p:cTn id="79" dur="15000" fill="hold"/>
                                        <p:tgtEl>
                                          <p:spTgt spid="9">
                                            <p:txEl>
                                              <p:pRg st="22" end="22"/>
                                            </p:txEl>
                                          </p:spTgt>
                                        </p:tgtEl>
                                        <p:attrNameLst>
                                          <p:attrName>ppt_x</p:attrName>
                                        </p:attrNameLst>
                                      </p:cBhvr>
                                      <p:tavLst>
                                        <p:tav tm="0">
                                          <p:val>
                                            <p:strVal val="#ppt_x"/>
                                          </p:val>
                                        </p:tav>
                                        <p:tav tm="100000">
                                          <p:val>
                                            <p:strVal val="#ppt_x"/>
                                          </p:val>
                                        </p:tav>
                                      </p:tavLst>
                                    </p:anim>
                                    <p:anim calcmode="lin" valueType="num">
                                      <p:cBhvr>
                                        <p:cTn id="80" dur="15000" fill="hold"/>
                                        <p:tgtEl>
                                          <p:spTgt spid="9">
                                            <p:txEl>
                                              <p:pRg st="22" end="22"/>
                                            </p:txEl>
                                          </p:spTgt>
                                        </p:tgtEl>
                                        <p:attrNameLst>
                                          <p:attrName>ppt_y</p:attrName>
                                        </p:attrNameLst>
                                      </p:cBhvr>
                                      <p:tavLst>
                                        <p:tav tm="0">
                                          <p:val>
                                            <p:strVal val="#ppt_y+1"/>
                                          </p:val>
                                        </p:tav>
                                        <p:tav tm="100000">
                                          <p:val>
                                            <p:strVal val="#ppt_y-1"/>
                                          </p:val>
                                        </p:tav>
                                      </p:tavLst>
                                    </p:anim>
                                  </p:childTnLst>
                                </p:cTn>
                              </p:par>
                              <p:par>
                                <p:cTn id="81" presetID="28" presetClass="entr" presetSubtype="0" fill="hold" grpId="0" nodeType="withEffect">
                                  <p:stCondLst>
                                    <p:cond delay="0"/>
                                  </p:stCondLst>
                                  <p:childTnLst>
                                    <p:set>
                                      <p:cBhvr>
                                        <p:cTn id="82" dur="1" fill="hold">
                                          <p:stCondLst>
                                            <p:cond delay="0"/>
                                          </p:stCondLst>
                                        </p:cTn>
                                        <p:tgtEl>
                                          <p:spTgt spid="9">
                                            <p:txEl>
                                              <p:pRg st="23" end="23"/>
                                            </p:txEl>
                                          </p:spTgt>
                                        </p:tgtEl>
                                        <p:attrNameLst>
                                          <p:attrName>style.visibility</p:attrName>
                                        </p:attrNameLst>
                                      </p:cBhvr>
                                      <p:to>
                                        <p:strVal val="visible"/>
                                      </p:to>
                                    </p:set>
                                    <p:anim calcmode="lin" valueType="num">
                                      <p:cBhvr>
                                        <p:cTn id="83" dur="15000" fill="hold"/>
                                        <p:tgtEl>
                                          <p:spTgt spid="9">
                                            <p:txEl>
                                              <p:pRg st="23" end="23"/>
                                            </p:txEl>
                                          </p:spTgt>
                                        </p:tgtEl>
                                        <p:attrNameLst>
                                          <p:attrName>ppt_x</p:attrName>
                                        </p:attrNameLst>
                                      </p:cBhvr>
                                      <p:tavLst>
                                        <p:tav tm="0">
                                          <p:val>
                                            <p:strVal val="#ppt_x"/>
                                          </p:val>
                                        </p:tav>
                                        <p:tav tm="100000">
                                          <p:val>
                                            <p:strVal val="#ppt_x"/>
                                          </p:val>
                                        </p:tav>
                                      </p:tavLst>
                                    </p:anim>
                                    <p:anim calcmode="lin" valueType="num">
                                      <p:cBhvr>
                                        <p:cTn id="84" dur="15000" fill="hold"/>
                                        <p:tgtEl>
                                          <p:spTgt spid="9">
                                            <p:txEl>
                                              <p:pRg st="23" end="23"/>
                                            </p:txEl>
                                          </p:spTgt>
                                        </p:tgtEl>
                                        <p:attrNameLst>
                                          <p:attrName>ppt_y</p:attrName>
                                        </p:attrNameLst>
                                      </p:cBhvr>
                                      <p:tavLst>
                                        <p:tav tm="0">
                                          <p:val>
                                            <p:strVal val="#ppt_y+1"/>
                                          </p:val>
                                        </p:tav>
                                        <p:tav tm="100000">
                                          <p:val>
                                            <p:strVal val="#ppt_y-1"/>
                                          </p:val>
                                        </p:tav>
                                      </p:tavLst>
                                    </p:anim>
                                  </p:childTnLst>
                                </p:cTn>
                              </p:par>
                              <p:par>
                                <p:cTn id="85" presetID="28" presetClass="entr" presetSubtype="0" fill="hold" grpId="0" nodeType="withEffect">
                                  <p:stCondLst>
                                    <p:cond delay="0"/>
                                  </p:stCondLst>
                                  <p:childTnLst>
                                    <p:set>
                                      <p:cBhvr>
                                        <p:cTn id="86" dur="1" fill="hold">
                                          <p:stCondLst>
                                            <p:cond delay="0"/>
                                          </p:stCondLst>
                                        </p:cTn>
                                        <p:tgtEl>
                                          <p:spTgt spid="9">
                                            <p:txEl>
                                              <p:pRg st="24" end="24"/>
                                            </p:txEl>
                                          </p:spTgt>
                                        </p:tgtEl>
                                        <p:attrNameLst>
                                          <p:attrName>style.visibility</p:attrName>
                                        </p:attrNameLst>
                                      </p:cBhvr>
                                      <p:to>
                                        <p:strVal val="visible"/>
                                      </p:to>
                                    </p:set>
                                    <p:anim calcmode="lin" valueType="num">
                                      <p:cBhvr>
                                        <p:cTn id="87" dur="15000" fill="hold"/>
                                        <p:tgtEl>
                                          <p:spTgt spid="9">
                                            <p:txEl>
                                              <p:pRg st="24" end="24"/>
                                            </p:txEl>
                                          </p:spTgt>
                                        </p:tgtEl>
                                        <p:attrNameLst>
                                          <p:attrName>ppt_x</p:attrName>
                                        </p:attrNameLst>
                                      </p:cBhvr>
                                      <p:tavLst>
                                        <p:tav tm="0">
                                          <p:val>
                                            <p:strVal val="#ppt_x"/>
                                          </p:val>
                                        </p:tav>
                                        <p:tav tm="100000">
                                          <p:val>
                                            <p:strVal val="#ppt_x"/>
                                          </p:val>
                                        </p:tav>
                                      </p:tavLst>
                                    </p:anim>
                                    <p:anim calcmode="lin" valueType="num">
                                      <p:cBhvr>
                                        <p:cTn id="88" dur="15000" fill="hold"/>
                                        <p:tgtEl>
                                          <p:spTgt spid="9">
                                            <p:txEl>
                                              <p:pRg st="24" end="24"/>
                                            </p:txEl>
                                          </p:spTgt>
                                        </p:tgtEl>
                                        <p:attrNameLst>
                                          <p:attrName>ppt_y</p:attrName>
                                        </p:attrNameLst>
                                      </p:cBhvr>
                                      <p:tavLst>
                                        <p:tav tm="0">
                                          <p:val>
                                            <p:strVal val="#ppt_y+1"/>
                                          </p:val>
                                        </p:tav>
                                        <p:tav tm="100000">
                                          <p:val>
                                            <p:strVal val="#ppt_y-1"/>
                                          </p:val>
                                        </p:tav>
                                      </p:tavLst>
                                    </p:anim>
                                  </p:childTnLst>
                                </p:cTn>
                              </p:par>
                              <p:par>
                                <p:cTn id="89" presetID="28" presetClass="entr" presetSubtype="0" fill="hold" grpId="0" nodeType="withEffect">
                                  <p:stCondLst>
                                    <p:cond delay="0"/>
                                  </p:stCondLst>
                                  <p:childTnLst>
                                    <p:set>
                                      <p:cBhvr>
                                        <p:cTn id="90" dur="1" fill="hold">
                                          <p:stCondLst>
                                            <p:cond delay="0"/>
                                          </p:stCondLst>
                                        </p:cTn>
                                        <p:tgtEl>
                                          <p:spTgt spid="9">
                                            <p:txEl>
                                              <p:pRg st="26" end="26"/>
                                            </p:txEl>
                                          </p:spTgt>
                                        </p:tgtEl>
                                        <p:attrNameLst>
                                          <p:attrName>style.visibility</p:attrName>
                                        </p:attrNameLst>
                                      </p:cBhvr>
                                      <p:to>
                                        <p:strVal val="visible"/>
                                      </p:to>
                                    </p:set>
                                    <p:anim calcmode="lin" valueType="num">
                                      <p:cBhvr>
                                        <p:cTn id="91" dur="15000" fill="hold"/>
                                        <p:tgtEl>
                                          <p:spTgt spid="9">
                                            <p:txEl>
                                              <p:pRg st="26" end="26"/>
                                            </p:txEl>
                                          </p:spTgt>
                                        </p:tgtEl>
                                        <p:attrNameLst>
                                          <p:attrName>ppt_x</p:attrName>
                                        </p:attrNameLst>
                                      </p:cBhvr>
                                      <p:tavLst>
                                        <p:tav tm="0">
                                          <p:val>
                                            <p:strVal val="#ppt_x"/>
                                          </p:val>
                                        </p:tav>
                                        <p:tav tm="100000">
                                          <p:val>
                                            <p:strVal val="#ppt_x"/>
                                          </p:val>
                                        </p:tav>
                                      </p:tavLst>
                                    </p:anim>
                                    <p:anim calcmode="lin" valueType="num">
                                      <p:cBhvr>
                                        <p:cTn id="92" dur="15000" fill="hold"/>
                                        <p:tgtEl>
                                          <p:spTgt spid="9">
                                            <p:txEl>
                                              <p:pRg st="26" end="26"/>
                                            </p:txEl>
                                          </p:spTgt>
                                        </p:tgtEl>
                                        <p:attrNameLst>
                                          <p:attrName>ppt_y</p:attrName>
                                        </p:attrNameLst>
                                      </p:cBhvr>
                                      <p:tavLst>
                                        <p:tav tm="0">
                                          <p:val>
                                            <p:strVal val="#ppt_y+1"/>
                                          </p:val>
                                        </p:tav>
                                        <p:tav tm="100000">
                                          <p:val>
                                            <p:strVal val="#ppt_y-1"/>
                                          </p:val>
                                        </p:tav>
                                      </p:tavLst>
                                    </p:anim>
                                  </p:childTnLst>
                                </p:cTn>
                              </p:par>
                              <p:par>
                                <p:cTn id="93" presetID="28" presetClass="entr" presetSubtype="0" fill="hold" grpId="0" nodeType="withEffect">
                                  <p:stCondLst>
                                    <p:cond delay="0"/>
                                  </p:stCondLst>
                                  <p:childTnLst>
                                    <p:set>
                                      <p:cBhvr>
                                        <p:cTn id="94" dur="1" fill="hold">
                                          <p:stCondLst>
                                            <p:cond delay="0"/>
                                          </p:stCondLst>
                                        </p:cTn>
                                        <p:tgtEl>
                                          <p:spTgt spid="9">
                                            <p:txEl>
                                              <p:pRg st="27" end="27"/>
                                            </p:txEl>
                                          </p:spTgt>
                                        </p:tgtEl>
                                        <p:attrNameLst>
                                          <p:attrName>style.visibility</p:attrName>
                                        </p:attrNameLst>
                                      </p:cBhvr>
                                      <p:to>
                                        <p:strVal val="visible"/>
                                      </p:to>
                                    </p:set>
                                    <p:anim calcmode="lin" valueType="num">
                                      <p:cBhvr>
                                        <p:cTn id="95" dur="15000" fill="hold"/>
                                        <p:tgtEl>
                                          <p:spTgt spid="9">
                                            <p:txEl>
                                              <p:pRg st="27" end="27"/>
                                            </p:txEl>
                                          </p:spTgt>
                                        </p:tgtEl>
                                        <p:attrNameLst>
                                          <p:attrName>ppt_x</p:attrName>
                                        </p:attrNameLst>
                                      </p:cBhvr>
                                      <p:tavLst>
                                        <p:tav tm="0">
                                          <p:val>
                                            <p:strVal val="#ppt_x"/>
                                          </p:val>
                                        </p:tav>
                                        <p:tav tm="100000">
                                          <p:val>
                                            <p:strVal val="#ppt_x"/>
                                          </p:val>
                                        </p:tav>
                                      </p:tavLst>
                                    </p:anim>
                                    <p:anim calcmode="lin" valueType="num">
                                      <p:cBhvr>
                                        <p:cTn id="96" dur="15000" fill="hold"/>
                                        <p:tgtEl>
                                          <p:spTgt spid="9">
                                            <p:txEl>
                                              <p:pRg st="27" end="27"/>
                                            </p:txEl>
                                          </p:spTgt>
                                        </p:tgtEl>
                                        <p:attrNameLst>
                                          <p:attrName>ppt_y</p:attrName>
                                        </p:attrNameLst>
                                      </p:cBhvr>
                                      <p:tavLst>
                                        <p:tav tm="0">
                                          <p:val>
                                            <p:strVal val="#ppt_y+1"/>
                                          </p:val>
                                        </p:tav>
                                        <p:tav tm="100000">
                                          <p:val>
                                            <p:strVal val="#ppt_y-1"/>
                                          </p:val>
                                        </p:tav>
                                      </p:tavLst>
                                    </p:anim>
                                  </p:childTnLst>
                                </p:cTn>
                              </p:par>
                              <p:par>
                                <p:cTn id="97" presetID="28" presetClass="entr" presetSubtype="0" fill="hold" grpId="0" nodeType="withEffect">
                                  <p:stCondLst>
                                    <p:cond delay="0"/>
                                  </p:stCondLst>
                                  <p:childTnLst>
                                    <p:set>
                                      <p:cBhvr>
                                        <p:cTn id="98" dur="1" fill="hold">
                                          <p:stCondLst>
                                            <p:cond delay="0"/>
                                          </p:stCondLst>
                                        </p:cTn>
                                        <p:tgtEl>
                                          <p:spTgt spid="9">
                                            <p:txEl>
                                              <p:pRg st="28" end="28"/>
                                            </p:txEl>
                                          </p:spTgt>
                                        </p:tgtEl>
                                        <p:attrNameLst>
                                          <p:attrName>style.visibility</p:attrName>
                                        </p:attrNameLst>
                                      </p:cBhvr>
                                      <p:to>
                                        <p:strVal val="visible"/>
                                      </p:to>
                                    </p:set>
                                    <p:anim calcmode="lin" valueType="num">
                                      <p:cBhvr>
                                        <p:cTn id="99" dur="15000" fill="hold"/>
                                        <p:tgtEl>
                                          <p:spTgt spid="9">
                                            <p:txEl>
                                              <p:pRg st="28" end="28"/>
                                            </p:txEl>
                                          </p:spTgt>
                                        </p:tgtEl>
                                        <p:attrNameLst>
                                          <p:attrName>ppt_x</p:attrName>
                                        </p:attrNameLst>
                                      </p:cBhvr>
                                      <p:tavLst>
                                        <p:tav tm="0">
                                          <p:val>
                                            <p:strVal val="#ppt_x"/>
                                          </p:val>
                                        </p:tav>
                                        <p:tav tm="100000">
                                          <p:val>
                                            <p:strVal val="#ppt_x"/>
                                          </p:val>
                                        </p:tav>
                                      </p:tavLst>
                                    </p:anim>
                                    <p:anim calcmode="lin" valueType="num">
                                      <p:cBhvr>
                                        <p:cTn id="100" dur="15000" fill="hold"/>
                                        <p:tgtEl>
                                          <p:spTgt spid="9">
                                            <p:txEl>
                                              <p:pRg st="28" end="28"/>
                                            </p:txEl>
                                          </p:spTgt>
                                        </p:tgtEl>
                                        <p:attrNameLst>
                                          <p:attrName>ppt_y</p:attrName>
                                        </p:attrNameLst>
                                      </p:cBhvr>
                                      <p:tavLst>
                                        <p:tav tm="0">
                                          <p:val>
                                            <p:strVal val="#ppt_y+1"/>
                                          </p:val>
                                        </p:tav>
                                        <p:tav tm="100000">
                                          <p:val>
                                            <p:strVal val="#ppt_y-1"/>
                                          </p:val>
                                        </p:tav>
                                      </p:tavLst>
                                    </p:anim>
                                  </p:childTnLst>
                                </p:cTn>
                              </p:par>
                              <p:par>
                                <p:cTn id="101" presetID="28" presetClass="entr" presetSubtype="0" fill="hold" grpId="0" nodeType="withEffect">
                                  <p:stCondLst>
                                    <p:cond delay="0"/>
                                  </p:stCondLst>
                                  <p:childTnLst>
                                    <p:set>
                                      <p:cBhvr>
                                        <p:cTn id="102" dur="1" fill="hold">
                                          <p:stCondLst>
                                            <p:cond delay="0"/>
                                          </p:stCondLst>
                                        </p:cTn>
                                        <p:tgtEl>
                                          <p:spTgt spid="9">
                                            <p:txEl>
                                              <p:pRg st="29" end="29"/>
                                            </p:txEl>
                                          </p:spTgt>
                                        </p:tgtEl>
                                        <p:attrNameLst>
                                          <p:attrName>style.visibility</p:attrName>
                                        </p:attrNameLst>
                                      </p:cBhvr>
                                      <p:to>
                                        <p:strVal val="visible"/>
                                      </p:to>
                                    </p:set>
                                    <p:anim calcmode="lin" valueType="num">
                                      <p:cBhvr>
                                        <p:cTn id="103" dur="15000" fill="hold"/>
                                        <p:tgtEl>
                                          <p:spTgt spid="9">
                                            <p:txEl>
                                              <p:pRg st="29" end="29"/>
                                            </p:txEl>
                                          </p:spTgt>
                                        </p:tgtEl>
                                        <p:attrNameLst>
                                          <p:attrName>ppt_x</p:attrName>
                                        </p:attrNameLst>
                                      </p:cBhvr>
                                      <p:tavLst>
                                        <p:tav tm="0">
                                          <p:val>
                                            <p:strVal val="#ppt_x"/>
                                          </p:val>
                                        </p:tav>
                                        <p:tav tm="100000">
                                          <p:val>
                                            <p:strVal val="#ppt_x"/>
                                          </p:val>
                                        </p:tav>
                                      </p:tavLst>
                                    </p:anim>
                                    <p:anim calcmode="lin" valueType="num">
                                      <p:cBhvr>
                                        <p:cTn id="104" dur="15000" fill="hold"/>
                                        <p:tgtEl>
                                          <p:spTgt spid="9">
                                            <p:txEl>
                                              <p:pRg st="29" end="29"/>
                                            </p:txEl>
                                          </p:spTgt>
                                        </p:tgtEl>
                                        <p:attrNameLst>
                                          <p:attrName>ppt_y</p:attrName>
                                        </p:attrNameLst>
                                      </p:cBhvr>
                                      <p:tavLst>
                                        <p:tav tm="0">
                                          <p:val>
                                            <p:strVal val="#ppt_y+1"/>
                                          </p:val>
                                        </p:tav>
                                        <p:tav tm="100000">
                                          <p:val>
                                            <p:strVal val="#ppt_y-1"/>
                                          </p:val>
                                        </p:tav>
                                      </p:tavLst>
                                    </p:anim>
                                  </p:childTnLst>
                                </p:cTn>
                              </p:par>
                              <p:par>
                                <p:cTn id="105" presetID="28" presetClass="entr" presetSubtype="0" fill="hold" grpId="0" nodeType="withEffect">
                                  <p:stCondLst>
                                    <p:cond delay="0"/>
                                  </p:stCondLst>
                                  <p:childTnLst>
                                    <p:set>
                                      <p:cBhvr>
                                        <p:cTn id="106" dur="1" fill="hold">
                                          <p:stCondLst>
                                            <p:cond delay="0"/>
                                          </p:stCondLst>
                                        </p:cTn>
                                        <p:tgtEl>
                                          <p:spTgt spid="9">
                                            <p:txEl>
                                              <p:pRg st="30" end="30"/>
                                            </p:txEl>
                                          </p:spTgt>
                                        </p:tgtEl>
                                        <p:attrNameLst>
                                          <p:attrName>style.visibility</p:attrName>
                                        </p:attrNameLst>
                                      </p:cBhvr>
                                      <p:to>
                                        <p:strVal val="visible"/>
                                      </p:to>
                                    </p:set>
                                    <p:anim calcmode="lin" valueType="num">
                                      <p:cBhvr>
                                        <p:cTn id="107" dur="15000" fill="hold"/>
                                        <p:tgtEl>
                                          <p:spTgt spid="9">
                                            <p:txEl>
                                              <p:pRg st="30" end="30"/>
                                            </p:txEl>
                                          </p:spTgt>
                                        </p:tgtEl>
                                        <p:attrNameLst>
                                          <p:attrName>ppt_x</p:attrName>
                                        </p:attrNameLst>
                                      </p:cBhvr>
                                      <p:tavLst>
                                        <p:tav tm="0">
                                          <p:val>
                                            <p:strVal val="#ppt_x"/>
                                          </p:val>
                                        </p:tav>
                                        <p:tav tm="100000">
                                          <p:val>
                                            <p:strVal val="#ppt_x"/>
                                          </p:val>
                                        </p:tav>
                                      </p:tavLst>
                                    </p:anim>
                                    <p:anim calcmode="lin" valueType="num">
                                      <p:cBhvr>
                                        <p:cTn id="108" dur="15000" fill="hold"/>
                                        <p:tgtEl>
                                          <p:spTgt spid="9">
                                            <p:txEl>
                                              <p:pRg st="30" end="30"/>
                                            </p:txEl>
                                          </p:spTgt>
                                        </p:tgtEl>
                                        <p:attrNameLst>
                                          <p:attrName>ppt_y</p:attrName>
                                        </p:attrNameLst>
                                      </p:cBhvr>
                                      <p:tavLst>
                                        <p:tav tm="0">
                                          <p:val>
                                            <p:strVal val="#ppt_y+1"/>
                                          </p:val>
                                        </p:tav>
                                        <p:tav tm="100000">
                                          <p:val>
                                            <p:strVal val="#ppt_y-1"/>
                                          </p:val>
                                        </p:tav>
                                      </p:tavLst>
                                    </p:anim>
                                  </p:childTnLst>
                                </p:cTn>
                              </p:par>
                              <p:par>
                                <p:cTn id="109" presetID="28" presetClass="entr" presetSubtype="0" fill="hold" grpId="0" nodeType="withEffect">
                                  <p:stCondLst>
                                    <p:cond delay="0"/>
                                  </p:stCondLst>
                                  <p:childTnLst>
                                    <p:set>
                                      <p:cBhvr>
                                        <p:cTn id="110" dur="1" fill="hold">
                                          <p:stCondLst>
                                            <p:cond delay="0"/>
                                          </p:stCondLst>
                                        </p:cTn>
                                        <p:tgtEl>
                                          <p:spTgt spid="9">
                                            <p:txEl>
                                              <p:pRg st="31" end="31"/>
                                            </p:txEl>
                                          </p:spTgt>
                                        </p:tgtEl>
                                        <p:attrNameLst>
                                          <p:attrName>style.visibility</p:attrName>
                                        </p:attrNameLst>
                                      </p:cBhvr>
                                      <p:to>
                                        <p:strVal val="visible"/>
                                      </p:to>
                                    </p:set>
                                    <p:anim calcmode="lin" valueType="num">
                                      <p:cBhvr>
                                        <p:cTn id="111" dur="15000" fill="hold"/>
                                        <p:tgtEl>
                                          <p:spTgt spid="9">
                                            <p:txEl>
                                              <p:pRg st="31" end="31"/>
                                            </p:txEl>
                                          </p:spTgt>
                                        </p:tgtEl>
                                        <p:attrNameLst>
                                          <p:attrName>ppt_x</p:attrName>
                                        </p:attrNameLst>
                                      </p:cBhvr>
                                      <p:tavLst>
                                        <p:tav tm="0">
                                          <p:val>
                                            <p:strVal val="#ppt_x"/>
                                          </p:val>
                                        </p:tav>
                                        <p:tav tm="100000">
                                          <p:val>
                                            <p:strVal val="#ppt_x"/>
                                          </p:val>
                                        </p:tav>
                                      </p:tavLst>
                                    </p:anim>
                                    <p:anim calcmode="lin" valueType="num">
                                      <p:cBhvr>
                                        <p:cTn id="112" dur="15000" fill="hold"/>
                                        <p:tgtEl>
                                          <p:spTgt spid="9">
                                            <p:txEl>
                                              <p:pRg st="31" end="31"/>
                                            </p:txEl>
                                          </p:spTgt>
                                        </p:tgtEl>
                                        <p:attrNameLst>
                                          <p:attrName>ppt_y</p:attrName>
                                        </p:attrNameLst>
                                      </p:cBhvr>
                                      <p:tavLst>
                                        <p:tav tm="0">
                                          <p:val>
                                            <p:strVal val="#ppt_y+1"/>
                                          </p:val>
                                        </p:tav>
                                        <p:tav tm="100000">
                                          <p:val>
                                            <p:strVal val="#ppt_y-1"/>
                                          </p:val>
                                        </p:tav>
                                      </p:tavLst>
                                    </p:anim>
                                  </p:childTnLst>
                                </p:cTn>
                              </p:par>
                              <p:par>
                                <p:cTn id="113" presetID="28" presetClass="entr" presetSubtype="0" fill="hold" grpId="0" nodeType="withEffect">
                                  <p:stCondLst>
                                    <p:cond delay="0"/>
                                  </p:stCondLst>
                                  <p:childTnLst>
                                    <p:set>
                                      <p:cBhvr>
                                        <p:cTn id="114" dur="1" fill="hold">
                                          <p:stCondLst>
                                            <p:cond delay="0"/>
                                          </p:stCondLst>
                                        </p:cTn>
                                        <p:tgtEl>
                                          <p:spTgt spid="9">
                                            <p:txEl>
                                              <p:pRg st="33" end="33"/>
                                            </p:txEl>
                                          </p:spTgt>
                                        </p:tgtEl>
                                        <p:attrNameLst>
                                          <p:attrName>style.visibility</p:attrName>
                                        </p:attrNameLst>
                                      </p:cBhvr>
                                      <p:to>
                                        <p:strVal val="visible"/>
                                      </p:to>
                                    </p:set>
                                    <p:anim calcmode="lin" valueType="num">
                                      <p:cBhvr>
                                        <p:cTn id="115" dur="15000" fill="hold"/>
                                        <p:tgtEl>
                                          <p:spTgt spid="9">
                                            <p:txEl>
                                              <p:pRg st="33" end="33"/>
                                            </p:txEl>
                                          </p:spTgt>
                                        </p:tgtEl>
                                        <p:attrNameLst>
                                          <p:attrName>ppt_x</p:attrName>
                                        </p:attrNameLst>
                                      </p:cBhvr>
                                      <p:tavLst>
                                        <p:tav tm="0">
                                          <p:val>
                                            <p:strVal val="#ppt_x"/>
                                          </p:val>
                                        </p:tav>
                                        <p:tav tm="100000">
                                          <p:val>
                                            <p:strVal val="#ppt_x"/>
                                          </p:val>
                                        </p:tav>
                                      </p:tavLst>
                                    </p:anim>
                                    <p:anim calcmode="lin" valueType="num">
                                      <p:cBhvr>
                                        <p:cTn id="116" dur="15000" fill="hold"/>
                                        <p:tgtEl>
                                          <p:spTgt spid="9">
                                            <p:txEl>
                                              <p:pRg st="33" end="33"/>
                                            </p:txEl>
                                          </p:spTgt>
                                        </p:tgtEl>
                                        <p:attrNameLst>
                                          <p:attrName>ppt_y</p:attrName>
                                        </p:attrNameLst>
                                      </p:cBhvr>
                                      <p:tavLst>
                                        <p:tav tm="0">
                                          <p:val>
                                            <p:strVal val="#ppt_y+1"/>
                                          </p:val>
                                        </p:tav>
                                        <p:tav tm="100000">
                                          <p:val>
                                            <p:strVal val="#ppt_y-1"/>
                                          </p:val>
                                        </p:tav>
                                      </p:tavLst>
                                    </p:anim>
                                  </p:childTnLst>
                                </p:cTn>
                              </p:par>
                              <p:par>
                                <p:cTn id="117" presetID="28" presetClass="entr" presetSubtype="0" fill="hold" grpId="0" nodeType="withEffect">
                                  <p:stCondLst>
                                    <p:cond delay="0"/>
                                  </p:stCondLst>
                                  <p:childTnLst>
                                    <p:set>
                                      <p:cBhvr>
                                        <p:cTn id="118" dur="1" fill="hold">
                                          <p:stCondLst>
                                            <p:cond delay="0"/>
                                          </p:stCondLst>
                                        </p:cTn>
                                        <p:tgtEl>
                                          <p:spTgt spid="9">
                                            <p:txEl>
                                              <p:pRg st="34" end="34"/>
                                            </p:txEl>
                                          </p:spTgt>
                                        </p:tgtEl>
                                        <p:attrNameLst>
                                          <p:attrName>style.visibility</p:attrName>
                                        </p:attrNameLst>
                                      </p:cBhvr>
                                      <p:to>
                                        <p:strVal val="visible"/>
                                      </p:to>
                                    </p:set>
                                    <p:anim calcmode="lin" valueType="num">
                                      <p:cBhvr>
                                        <p:cTn id="119" dur="15000" fill="hold"/>
                                        <p:tgtEl>
                                          <p:spTgt spid="9">
                                            <p:txEl>
                                              <p:pRg st="34" end="34"/>
                                            </p:txEl>
                                          </p:spTgt>
                                        </p:tgtEl>
                                        <p:attrNameLst>
                                          <p:attrName>ppt_x</p:attrName>
                                        </p:attrNameLst>
                                      </p:cBhvr>
                                      <p:tavLst>
                                        <p:tav tm="0">
                                          <p:val>
                                            <p:strVal val="#ppt_x"/>
                                          </p:val>
                                        </p:tav>
                                        <p:tav tm="100000">
                                          <p:val>
                                            <p:strVal val="#ppt_x"/>
                                          </p:val>
                                        </p:tav>
                                      </p:tavLst>
                                    </p:anim>
                                    <p:anim calcmode="lin" valueType="num">
                                      <p:cBhvr>
                                        <p:cTn id="120" dur="15000" fill="hold"/>
                                        <p:tgtEl>
                                          <p:spTgt spid="9">
                                            <p:txEl>
                                              <p:pRg st="34" end="34"/>
                                            </p:txEl>
                                          </p:spTgt>
                                        </p:tgtEl>
                                        <p:attrNameLst>
                                          <p:attrName>ppt_y</p:attrName>
                                        </p:attrNameLst>
                                      </p:cBhvr>
                                      <p:tavLst>
                                        <p:tav tm="0">
                                          <p:val>
                                            <p:strVal val="#ppt_y+1"/>
                                          </p:val>
                                        </p:tav>
                                        <p:tav tm="100000">
                                          <p:val>
                                            <p:strVal val="#ppt_y-1"/>
                                          </p:val>
                                        </p:tav>
                                      </p:tavLst>
                                    </p:anim>
                                  </p:childTnLst>
                                </p:cTn>
                              </p:par>
                              <p:par>
                                <p:cTn id="121" presetID="28" presetClass="entr" presetSubtype="0" fill="hold" grpId="0" nodeType="withEffect">
                                  <p:stCondLst>
                                    <p:cond delay="0"/>
                                  </p:stCondLst>
                                  <p:childTnLst>
                                    <p:set>
                                      <p:cBhvr>
                                        <p:cTn id="122" dur="1" fill="hold">
                                          <p:stCondLst>
                                            <p:cond delay="0"/>
                                          </p:stCondLst>
                                        </p:cTn>
                                        <p:tgtEl>
                                          <p:spTgt spid="9">
                                            <p:txEl>
                                              <p:pRg st="35" end="35"/>
                                            </p:txEl>
                                          </p:spTgt>
                                        </p:tgtEl>
                                        <p:attrNameLst>
                                          <p:attrName>style.visibility</p:attrName>
                                        </p:attrNameLst>
                                      </p:cBhvr>
                                      <p:to>
                                        <p:strVal val="visible"/>
                                      </p:to>
                                    </p:set>
                                    <p:anim calcmode="lin" valueType="num">
                                      <p:cBhvr>
                                        <p:cTn id="123" dur="15000" fill="hold"/>
                                        <p:tgtEl>
                                          <p:spTgt spid="9">
                                            <p:txEl>
                                              <p:pRg st="35" end="35"/>
                                            </p:txEl>
                                          </p:spTgt>
                                        </p:tgtEl>
                                        <p:attrNameLst>
                                          <p:attrName>ppt_x</p:attrName>
                                        </p:attrNameLst>
                                      </p:cBhvr>
                                      <p:tavLst>
                                        <p:tav tm="0">
                                          <p:val>
                                            <p:strVal val="#ppt_x"/>
                                          </p:val>
                                        </p:tav>
                                        <p:tav tm="100000">
                                          <p:val>
                                            <p:strVal val="#ppt_x"/>
                                          </p:val>
                                        </p:tav>
                                      </p:tavLst>
                                    </p:anim>
                                    <p:anim calcmode="lin" valueType="num">
                                      <p:cBhvr>
                                        <p:cTn id="124" dur="15000" fill="hold"/>
                                        <p:tgtEl>
                                          <p:spTgt spid="9">
                                            <p:txEl>
                                              <p:pRg st="35" end="35"/>
                                            </p:txEl>
                                          </p:spTgt>
                                        </p:tgtEl>
                                        <p:attrNameLst>
                                          <p:attrName>ppt_y</p:attrName>
                                        </p:attrNameLst>
                                      </p:cBhvr>
                                      <p:tavLst>
                                        <p:tav tm="0">
                                          <p:val>
                                            <p:strVal val="#ppt_y+1"/>
                                          </p:val>
                                        </p:tav>
                                        <p:tav tm="100000">
                                          <p:val>
                                            <p:strVal val="#ppt_y-1"/>
                                          </p:val>
                                        </p:tav>
                                      </p:tavLst>
                                    </p:anim>
                                  </p:childTnLst>
                                </p:cTn>
                              </p:par>
                              <p:par>
                                <p:cTn id="125" presetID="28" presetClass="entr" presetSubtype="0" fill="hold" grpId="0" nodeType="withEffect">
                                  <p:stCondLst>
                                    <p:cond delay="0"/>
                                  </p:stCondLst>
                                  <p:childTnLst>
                                    <p:set>
                                      <p:cBhvr>
                                        <p:cTn id="126" dur="1" fill="hold">
                                          <p:stCondLst>
                                            <p:cond delay="0"/>
                                          </p:stCondLst>
                                        </p:cTn>
                                        <p:tgtEl>
                                          <p:spTgt spid="9">
                                            <p:txEl>
                                              <p:pRg st="36" end="36"/>
                                            </p:txEl>
                                          </p:spTgt>
                                        </p:tgtEl>
                                        <p:attrNameLst>
                                          <p:attrName>style.visibility</p:attrName>
                                        </p:attrNameLst>
                                      </p:cBhvr>
                                      <p:to>
                                        <p:strVal val="visible"/>
                                      </p:to>
                                    </p:set>
                                    <p:anim calcmode="lin" valueType="num">
                                      <p:cBhvr>
                                        <p:cTn id="127" dur="15000" fill="hold"/>
                                        <p:tgtEl>
                                          <p:spTgt spid="9">
                                            <p:txEl>
                                              <p:pRg st="36" end="36"/>
                                            </p:txEl>
                                          </p:spTgt>
                                        </p:tgtEl>
                                        <p:attrNameLst>
                                          <p:attrName>ppt_x</p:attrName>
                                        </p:attrNameLst>
                                      </p:cBhvr>
                                      <p:tavLst>
                                        <p:tav tm="0">
                                          <p:val>
                                            <p:strVal val="#ppt_x"/>
                                          </p:val>
                                        </p:tav>
                                        <p:tav tm="100000">
                                          <p:val>
                                            <p:strVal val="#ppt_x"/>
                                          </p:val>
                                        </p:tav>
                                      </p:tavLst>
                                    </p:anim>
                                    <p:anim calcmode="lin" valueType="num">
                                      <p:cBhvr>
                                        <p:cTn id="128" dur="15000" fill="hold"/>
                                        <p:tgtEl>
                                          <p:spTgt spid="9">
                                            <p:txEl>
                                              <p:pRg st="36" end="36"/>
                                            </p:txEl>
                                          </p:spTgt>
                                        </p:tgtEl>
                                        <p:attrNameLst>
                                          <p:attrName>ppt_y</p:attrName>
                                        </p:attrNameLst>
                                      </p:cBhvr>
                                      <p:tavLst>
                                        <p:tav tm="0">
                                          <p:val>
                                            <p:strVal val="#ppt_y+1"/>
                                          </p:val>
                                        </p:tav>
                                        <p:tav tm="100000">
                                          <p:val>
                                            <p:strVal val="#ppt_y-1"/>
                                          </p:val>
                                        </p:tav>
                                      </p:tavLst>
                                    </p:anim>
                                  </p:childTnLst>
                                </p:cTn>
                              </p:par>
                              <p:par>
                                <p:cTn id="129" presetID="28" presetClass="entr" presetSubtype="0" fill="hold" grpId="0" nodeType="withEffect">
                                  <p:stCondLst>
                                    <p:cond delay="0"/>
                                  </p:stCondLst>
                                  <p:childTnLst>
                                    <p:set>
                                      <p:cBhvr>
                                        <p:cTn id="130" dur="1" fill="hold">
                                          <p:stCondLst>
                                            <p:cond delay="0"/>
                                          </p:stCondLst>
                                        </p:cTn>
                                        <p:tgtEl>
                                          <p:spTgt spid="9">
                                            <p:txEl>
                                              <p:pRg st="37" end="37"/>
                                            </p:txEl>
                                          </p:spTgt>
                                        </p:tgtEl>
                                        <p:attrNameLst>
                                          <p:attrName>style.visibility</p:attrName>
                                        </p:attrNameLst>
                                      </p:cBhvr>
                                      <p:to>
                                        <p:strVal val="visible"/>
                                      </p:to>
                                    </p:set>
                                    <p:anim calcmode="lin" valueType="num">
                                      <p:cBhvr>
                                        <p:cTn id="131" dur="15000" fill="hold"/>
                                        <p:tgtEl>
                                          <p:spTgt spid="9">
                                            <p:txEl>
                                              <p:pRg st="37" end="37"/>
                                            </p:txEl>
                                          </p:spTgt>
                                        </p:tgtEl>
                                        <p:attrNameLst>
                                          <p:attrName>ppt_x</p:attrName>
                                        </p:attrNameLst>
                                      </p:cBhvr>
                                      <p:tavLst>
                                        <p:tav tm="0">
                                          <p:val>
                                            <p:strVal val="#ppt_x"/>
                                          </p:val>
                                        </p:tav>
                                        <p:tav tm="100000">
                                          <p:val>
                                            <p:strVal val="#ppt_x"/>
                                          </p:val>
                                        </p:tav>
                                      </p:tavLst>
                                    </p:anim>
                                    <p:anim calcmode="lin" valueType="num">
                                      <p:cBhvr>
                                        <p:cTn id="132" dur="15000" fill="hold"/>
                                        <p:tgtEl>
                                          <p:spTgt spid="9">
                                            <p:txEl>
                                              <p:pRg st="37" end="37"/>
                                            </p:txEl>
                                          </p:spTgt>
                                        </p:tgtEl>
                                        <p:attrNameLst>
                                          <p:attrName>ppt_y</p:attrName>
                                        </p:attrNameLst>
                                      </p:cBhvr>
                                      <p:tavLst>
                                        <p:tav tm="0">
                                          <p:val>
                                            <p:strVal val="#ppt_y+1"/>
                                          </p:val>
                                        </p:tav>
                                        <p:tav tm="100000">
                                          <p:val>
                                            <p:strVal val="#ppt_y-1"/>
                                          </p:val>
                                        </p:tav>
                                      </p:tavLst>
                                    </p:anim>
                                  </p:childTnLst>
                                </p:cTn>
                              </p:par>
                              <p:par>
                                <p:cTn id="133" presetID="28" presetClass="entr" presetSubtype="0" fill="hold" grpId="0" nodeType="withEffect">
                                  <p:stCondLst>
                                    <p:cond delay="0"/>
                                  </p:stCondLst>
                                  <p:childTnLst>
                                    <p:set>
                                      <p:cBhvr>
                                        <p:cTn id="134" dur="1" fill="hold">
                                          <p:stCondLst>
                                            <p:cond delay="0"/>
                                          </p:stCondLst>
                                        </p:cTn>
                                        <p:tgtEl>
                                          <p:spTgt spid="9">
                                            <p:txEl>
                                              <p:pRg st="38" end="38"/>
                                            </p:txEl>
                                          </p:spTgt>
                                        </p:tgtEl>
                                        <p:attrNameLst>
                                          <p:attrName>style.visibility</p:attrName>
                                        </p:attrNameLst>
                                      </p:cBhvr>
                                      <p:to>
                                        <p:strVal val="visible"/>
                                      </p:to>
                                    </p:set>
                                    <p:anim calcmode="lin" valueType="num">
                                      <p:cBhvr>
                                        <p:cTn id="135" dur="15000" fill="hold"/>
                                        <p:tgtEl>
                                          <p:spTgt spid="9">
                                            <p:txEl>
                                              <p:pRg st="38" end="38"/>
                                            </p:txEl>
                                          </p:spTgt>
                                        </p:tgtEl>
                                        <p:attrNameLst>
                                          <p:attrName>ppt_x</p:attrName>
                                        </p:attrNameLst>
                                      </p:cBhvr>
                                      <p:tavLst>
                                        <p:tav tm="0">
                                          <p:val>
                                            <p:strVal val="#ppt_x"/>
                                          </p:val>
                                        </p:tav>
                                        <p:tav tm="100000">
                                          <p:val>
                                            <p:strVal val="#ppt_x"/>
                                          </p:val>
                                        </p:tav>
                                      </p:tavLst>
                                    </p:anim>
                                    <p:anim calcmode="lin" valueType="num">
                                      <p:cBhvr>
                                        <p:cTn id="136" dur="15000" fill="hold"/>
                                        <p:tgtEl>
                                          <p:spTgt spid="9">
                                            <p:txEl>
                                              <p:pRg st="38" end="38"/>
                                            </p:txEl>
                                          </p:spTgt>
                                        </p:tgtEl>
                                        <p:attrNameLst>
                                          <p:attrName>ppt_y</p:attrName>
                                        </p:attrNameLst>
                                      </p:cBhvr>
                                      <p:tavLst>
                                        <p:tav tm="0">
                                          <p:val>
                                            <p:strVal val="#ppt_y+1"/>
                                          </p:val>
                                        </p:tav>
                                        <p:tav tm="100000">
                                          <p:val>
                                            <p:strVal val="#ppt_y-1"/>
                                          </p:val>
                                        </p:tav>
                                      </p:tavLst>
                                    </p:anim>
                                  </p:childTnLst>
                                </p:cTn>
                              </p:par>
                              <p:par>
                                <p:cTn id="137" presetID="28" presetClass="entr" presetSubtype="0" fill="hold" grpId="0" nodeType="withEffect">
                                  <p:stCondLst>
                                    <p:cond delay="0"/>
                                  </p:stCondLst>
                                  <p:childTnLst>
                                    <p:set>
                                      <p:cBhvr>
                                        <p:cTn id="138" dur="1" fill="hold">
                                          <p:stCondLst>
                                            <p:cond delay="0"/>
                                          </p:stCondLst>
                                        </p:cTn>
                                        <p:tgtEl>
                                          <p:spTgt spid="9">
                                            <p:txEl>
                                              <p:pRg st="39" end="39"/>
                                            </p:txEl>
                                          </p:spTgt>
                                        </p:tgtEl>
                                        <p:attrNameLst>
                                          <p:attrName>style.visibility</p:attrName>
                                        </p:attrNameLst>
                                      </p:cBhvr>
                                      <p:to>
                                        <p:strVal val="visible"/>
                                      </p:to>
                                    </p:set>
                                    <p:anim calcmode="lin" valueType="num">
                                      <p:cBhvr>
                                        <p:cTn id="139" dur="15000" fill="hold"/>
                                        <p:tgtEl>
                                          <p:spTgt spid="9">
                                            <p:txEl>
                                              <p:pRg st="39" end="39"/>
                                            </p:txEl>
                                          </p:spTgt>
                                        </p:tgtEl>
                                        <p:attrNameLst>
                                          <p:attrName>ppt_x</p:attrName>
                                        </p:attrNameLst>
                                      </p:cBhvr>
                                      <p:tavLst>
                                        <p:tav tm="0">
                                          <p:val>
                                            <p:strVal val="#ppt_x"/>
                                          </p:val>
                                        </p:tav>
                                        <p:tav tm="100000">
                                          <p:val>
                                            <p:strVal val="#ppt_x"/>
                                          </p:val>
                                        </p:tav>
                                      </p:tavLst>
                                    </p:anim>
                                    <p:anim calcmode="lin" valueType="num">
                                      <p:cBhvr>
                                        <p:cTn id="140" dur="15000" fill="hold"/>
                                        <p:tgtEl>
                                          <p:spTgt spid="9">
                                            <p:txEl>
                                              <p:pRg st="39" end="39"/>
                                            </p:txEl>
                                          </p:spTgt>
                                        </p:tgtEl>
                                        <p:attrNameLst>
                                          <p:attrName>ppt_y</p:attrName>
                                        </p:attrNameLst>
                                      </p:cBhvr>
                                      <p:tavLst>
                                        <p:tav tm="0">
                                          <p:val>
                                            <p:strVal val="#ppt_y+1"/>
                                          </p:val>
                                        </p:tav>
                                        <p:tav tm="100000">
                                          <p:val>
                                            <p:strVal val="#ppt_y-1"/>
                                          </p:val>
                                        </p:tav>
                                      </p:tavLst>
                                    </p:anim>
                                  </p:childTnLst>
                                </p:cTn>
                              </p:par>
                              <p:par>
                                <p:cTn id="141" presetID="28" presetClass="entr" presetSubtype="0" fill="hold" grpId="0" nodeType="withEffect">
                                  <p:stCondLst>
                                    <p:cond delay="0"/>
                                  </p:stCondLst>
                                  <p:childTnLst>
                                    <p:set>
                                      <p:cBhvr>
                                        <p:cTn id="142" dur="1" fill="hold">
                                          <p:stCondLst>
                                            <p:cond delay="0"/>
                                          </p:stCondLst>
                                        </p:cTn>
                                        <p:tgtEl>
                                          <p:spTgt spid="9">
                                            <p:txEl>
                                              <p:pRg st="40" end="40"/>
                                            </p:txEl>
                                          </p:spTgt>
                                        </p:tgtEl>
                                        <p:attrNameLst>
                                          <p:attrName>style.visibility</p:attrName>
                                        </p:attrNameLst>
                                      </p:cBhvr>
                                      <p:to>
                                        <p:strVal val="visible"/>
                                      </p:to>
                                    </p:set>
                                    <p:anim calcmode="lin" valueType="num">
                                      <p:cBhvr>
                                        <p:cTn id="143" dur="15000" fill="hold"/>
                                        <p:tgtEl>
                                          <p:spTgt spid="9">
                                            <p:txEl>
                                              <p:pRg st="40" end="40"/>
                                            </p:txEl>
                                          </p:spTgt>
                                        </p:tgtEl>
                                        <p:attrNameLst>
                                          <p:attrName>ppt_x</p:attrName>
                                        </p:attrNameLst>
                                      </p:cBhvr>
                                      <p:tavLst>
                                        <p:tav tm="0">
                                          <p:val>
                                            <p:strVal val="#ppt_x"/>
                                          </p:val>
                                        </p:tav>
                                        <p:tav tm="100000">
                                          <p:val>
                                            <p:strVal val="#ppt_x"/>
                                          </p:val>
                                        </p:tav>
                                      </p:tavLst>
                                    </p:anim>
                                    <p:anim calcmode="lin" valueType="num">
                                      <p:cBhvr>
                                        <p:cTn id="144" dur="15000" fill="hold"/>
                                        <p:tgtEl>
                                          <p:spTgt spid="9">
                                            <p:txEl>
                                              <p:pRg st="40" end="40"/>
                                            </p:txEl>
                                          </p:spTgt>
                                        </p:tgtEl>
                                        <p:attrNameLst>
                                          <p:attrName>ppt_y</p:attrName>
                                        </p:attrNameLst>
                                      </p:cBhvr>
                                      <p:tavLst>
                                        <p:tav tm="0">
                                          <p:val>
                                            <p:strVal val="#ppt_y+1"/>
                                          </p:val>
                                        </p:tav>
                                        <p:tav tm="100000">
                                          <p:val>
                                            <p:strVal val="#ppt_y-1"/>
                                          </p:val>
                                        </p:tav>
                                      </p:tavLst>
                                    </p:anim>
                                  </p:childTnLst>
                                </p:cTn>
                              </p:par>
                              <p:par>
                                <p:cTn id="145" presetID="28" presetClass="entr" presetSubtype="0" fill="hold" grpId="0" nodeType="withEffect">
                                  <p:stCondLst>
                                    <p:cond delay="0"/>
                                  </p:stCondLst>
                                  <p:childTnLst>
                                    <p:set>
                                      <p:cBhvr>
                                        <p:cTn id="146" dur="1" fill="hold">
                                          <p:stCondLst>
                                            <p:cond delay="0"/>
                                          </p:stCondLst>
                                        </p:cTn>
                                        <p:tgtEl>
                                          <p:spTgt spid="9">
                                            <p:txEl>
                                              <p:pRg st="41" end="41"/>
                                            </p:txEl>
                                          </p:spTgt>
                                        </p:tgtEl>
                                        <p:attrNameLst>
                                          <p:attrName>style.visibility</p:attrName>
                                        </p:attrNameLst>
                                      </p:cBhvr>
                                      <p:to>
                                        <p:strVal val="visible"/>
                                      </p:to>
                                    </p:set>
                                    <p:anim calcmode="lin" valueType="num">
                                      <p:cBhvr>
                                        <p:cTn id="147" dur="15000" fill="hold"/>
                                        <p:tgtEl>
                                          <p:spTgt spid="9">
                                            <p:txEl>
                                              <p:pRg st="41" end="41"/>
                                            </p:txEl>
                                          </p:spTgt>
                                        </p:tgtEl>
                                        <p:attrNameLst>
                                          <p:attrName>ppt_x</p:attrName>
                                        </p:attrNameLst>
                                      </p:cBhvr>
                                      <p:tavLst>
                                        <p:tav tm="0">
                                          <p:val>
                                            <p:strVal val="#ppt_x"/>
                                          </p:val>
                                        </p:tav>
                                        <p:tav tm="100000">
                                          <p:val>
                                            <p:strVal val="#ppt_x"/>
                                          </p:val>
                                        </p:tav>
                                      </p:tavLst>
                                    </p:anim>
                                    <p:anim calcmode="lin" valueType="num">
                                      <p:cBhvr>
                                        <p:cTn id="148" dur="15000" fill="hold"/>
                                        <p:tgtEl>
                                          <p:spTgt spid="9">
                                            <p:txEl>
                                              <p:pRg st="41" end="41"/>
                                            </p:txEl>
                                          </p:spTgt>
                                        </p:tgtEl>
                                        <p:attrNameLst>
                                          <p:attrName>ppt_y</p:attrName>
                                        </p:attrNameLst>
                                      </p:cBhvr>
                                      <p:tavLst>
                                        <p:tav tm="0">
                                          <p:val>
                                            <p:strVal val="#ppt_y+1"/>
                                          </p:val>
                                        </p:tav>
                                        <p:tav tm="100000">
                                          <p:val>
                                            <p:strVal val="#ppt_y-1"/>
                                          </p:val>
                                        </p:tav>
                                      </p:tavLst>
                                    </p:anim>
                                  </p:childTnLst>
                                </p:cTn>
                              </p:par>
                              <p:par>
                                <p:cTn id="149" presetID="28" presetClass="entr" presetSubtype="0" fill="hold" grpId="0" nodeType="withEffect">
                                  <p:stCondLst>
                                    <p:cond delay="0"/>
                                  </p:stCondLst>
                                  <p:childTnLst>
                                    <p:set>
                                      <p:cBhvr>
                                        <p:cTn id="150" dur="1" fill="hold">
                                          <p:stCondLst>
                                            <p:cond delay="0"/>
                                          </p:stCondLst>
                                        </p:cTn>
                                        <p:tgtEl>
                                          <p:spTgt spid="9">
                                            <p:txEl>
                                              <p:pRg st="42" end="42"/>
                                            </p:txEl>
                                          </p:spTgt>
                                        </p:tgtEl>
                                        <p:attrNameLst>
                                          <p:attrName>style.visibility</p:attrName>
                                        </p:attrNameLst>
                                      </p:cBhvr>
                                      <p:to>
                                        <p:strVal val="visible"/>
                                      </p:to>
                                    </p:set>
                                    <p:anim calcmode="lin" valueType="num">
                                      <p:cBhvr>
                                        <p:cTn id="151" dur="15000" fill="hold"/>
                                        <p:tgtEl>
                                          <p:spTgt spid="9">
                                            <p:txEl>
                                              <p:pRg st="42" end="42"/>
                                            </p:txEl>
                                          </p:spTgt>
                                        </p:tgtEl>
                                        <p:attrNameLst>
                                          <p:attrName>ppt_x</p:attrName>
                                        </p:attrNameLst>
                                      </p:cBhvr>
                                      <p:tavLst>
                                        <p:tav tm="0">
                                          <p:val>
                                            <p:strVal val="#ppt_x"/>
                                          </p:val>
                                        </p:tav>
                                        <p:tav tm="100000">
                                          <p:val>
                                            <p:strVal val="#ppt_x"/>
                                          </p:val>
                                        </p:tav>
                                      </p:tavLst>
                                    </p:anim>
                                    <p:anim calcmode="lin" valueType="num">
                                      <p:cBhvr>
                                        <p:cTn id="152" dur="15000" fill="hold"/>
                                        <p:tgtEl>
                                          <p:spTgt spid="9">
                                            <p:txEl>
                                              <p:pRg st="42" end="42"/>
                                            </p:txEl>
                                          </p:spTgt>
                                        </p:tgtEl>
                                        <p:attrNameLst>
                                          <p:attrName>ppt_y</p:attrName>
                                        </p:attrNameLst>
                                      </p:cBhvr>
                                      <p:tavLst>
                                        <p:tav tm="0">
                                          <p:val>
                                            <p:strVal val="#ppt_y+1"/>
                                          </p:val>
                                        </p:tav>
                                        <p:tav tm="100000">
                                          <p:val>
                                            <p:strVal val="#ppt_y-1"/>
                                          </p:val>
                                        </p:tav>
                                      </p:tavLst>
                                    </p:anim>
                                  </p:childTnLst>
                                </p:cTn>
                              </p:par>
                              <p:par>
                                <p:cTn id="153" presetID="28" presetClass="entr" presetSubtype="0" fill="hold" grpId="0" nodeType="withEffect">
                                  <p:stCondLst>
                                    <p:cond delay="0"/>
                                  </p:stCondLst>
                                  <p:childTnLst>
                                    <p:set>
                                      <p:cBhvr>
                                        <p:cTn id="154" dur="1" fill="hold">
                                          <p:stCondLst>
                                            <p:cond delay="0"/>
                                          </p:stCondLst>
                                        </p:cTn>
                                        <p:tgtEl>
                                          <p:spTgt spid="9">
                                            <p:txEl>
                                              <p:pRg st="44" end="44"/>
                                            </p:txEl>
                                          </p:spTgt>
                                        </p:tgtEl>
                                        <p:attrNameLst>
                                          <p:attrName>style.visibility</p:attrName>
                                        </p:attrNameLst>
                                      </p:cBhvr>
                                      <p:to>
                                        <p:strVal val="visible"/>
                                      </p:to>
                                    </p:set>
                                    <p:anim calcmode="lin" valueType="num">
                                      <p:cBhvr>
                                        <p:cTn id="155" dur="15000" fill="hold"/>
                                        <p:tgtEl>
                                          <p:spTgt spid="9">
                                            <p:txEl>
                                              <p:pRg st="44" end="44"/>
                                            </p:txEl>
                                          </p:spTgt>
                                        </p:tgtEl>
                                        <p:attrNameLst>
                                          <p:attrName>ppt_x</p:attrName>
                                        </p:attrNameLst>
                                      </p:cBhvr>
                                      <p:tavLst>
                                        <p:tav tm="0">
                                          <p:val>
                                            <p:strVal val="#ppt_x"/>
                                          </p:val>
                                        </p:tav>
                                        <p:tav tm="100000">
                                          <p:val>
                                            <p:strVal val="#ppt_x"/>
                                          </p:val>
                                        </p:tav>
                                      </p:tavLst>
                                    </p:anim>
                                    <p:anim calcmode="lin" valueType="num">
                                      <p:cBhvr>
                                        <p:cTn id="156" dur="15000" fill="hold"/>
                                        <p:tgtEl>
                                          <p:spTgt spid="9">
                                            <p:txEl>
                                              <p:pRg st="44" end="44"/>
                                            </p:txEl>
                                          </p:spTgt>
                                        </p:tgtEl>
                                        <p:attrNameLst>
                                          <p:attrName>ppt_y</p:attrName>
                                        </p:attrNameLst>
                                      </p:cBhvr>
                                      <p:tavLst>
                                        <p:tav tm="0">
                                          <p:val>
                                            <p:strVal val="#ppt_y+1"/>
                                          </p:val>
                                        </p:tav>
                                        <p:tav tm="100000">
                                          <p:val>
                                            <p:strVal val="#ppt_y-1"/>
                                          </p:val>
                                        </p:tav>
                                      </p:tavLst>
                                    </p:anim>
                                  </p:childTnLst>
                                </p:cTn>
                              </p:par>
                              <p:par>
                                <p:cTn id="157" presetID="28" presetClass="entr" presetSubtype="0" fill="hold" grpId="0" nodeType="withEffect">
                                  <p:stCondLst>
                                    <p:cond delay="0"/>
                                  </p:stCondLst>
                                  <p:childTnLst>
                                    <p:set>
                                      <p:cBhvr>
                                        <p:cTn id="158" dur="1" fill="hold">
                                          <p:stCondLst>
                                            <p:cond delay="0"/>
                                          </p:stCondLst>
                                        </p:cTn>
                                        <p:tgtEl>
                                          <p:spTgt spid="9">
                                            <p:txEl>
                                              <p:pRg st="45" end="45"/>
                                            </p:txEl>
                                          </p:spTgt>
                                        </p:tgtEl>
                                        <p:attrNameLst>
                                          <p:attrName>style.visibility</p:attrName>
                                        </p:attrNameLst>
                                      </p:cBhvr>
                                      <p:to>
                                        <p:strVal val="visible"/>
                                      </p:to>
                                    </p:set>
                                    <p:anim calcmode="lin" valueType="num">
                                      <p:cBhvr>
                                        <p:cTn id="159" dur="15000" fill="hold"/>
                                        <p:tgtEl>
                                          <p:spTgt spid="9">
                                            <p:txEl>
                                              <p:pRg st="45" end="45"/>
                                            </p:txEl>
                                          </p:spTgt>
                                        </p:tgtEl>
                                        <p:attrNameLst>
                                          <p:attrName>ppt_x</p:attrName>
                                        </p:attrNameLst>
                                      </p:cBhvr>
                                      <p:tavLst>
                                        <p:tav tm="0">
                                          <p:val>
                                            <p:strVal val="#ppt_x"/>
                                          </p:val>
                                        </p:tav>
                                        <p:tav tm="100000">
                                          <p:val>
                                            <p:strVal val="#ppt_x"/>
                                          </p:val>
                                        </p:tav>
                                      </p:tavLst>
                                    </p:anim>
                                    <p:anim calcmode="lin" valueType="num">
                                      <p:cBhvr>
                                        <p:cTn id="160" dur="15000" fill="hold"/>
                                        <p:tgtEl>
                                          <p:spTgt spid="9">
                                            <p:txEl>
                                              <p:pRg st="45" end="45"/>
                                            </p:txEl>
                                          </p:spTgt>
                                        </p:tgtEl>
                                        <p:attrNameLst>
                                          <p:attrName>ppt_y</p:attrName>
                                        </p:attrNameLst>
                                      </p:cBhvr>
                                      <p:tavLst>
                                        <p:tav tm="0">
                                          <p:val>
                                            <p:strVal val="#ppt_y+1"/>
                                          </p:val>
                                        </p:tav>
                                        <p:tav tm="100000">
                                          <p:val>
                                            <p:strVal val="#ppt_y-1"/>
                                          </p:val>
                                        </p:tav>
                                      </p:tavLst>
                                    </p:anim>
                                  </p:childTnLst>
                                </p:cTn>
                              </p:par>
                              <p:par>
                                <p:cTn id="161" presetID="28" presetClass="entr" presetSubtype="0" fill="hold" grpId="0" nodeType="withEffect">
                                  <p:stCondLst>
                                    <p:cond delay="0"/>
                                  </p:stCondLst>
                                  <p:childTnLst>
                                    <p:set>
                                      <p:cBhvr>
                                        <p:cTn id="162" dur="1" fill="hold">
                                          <p:stCondLst>
                                            <p:cond delay="0"/>
                                          </p:stCondLst>
                                        </p:cTn>
                                        <p:tgtEl>
                                          <p:spTgt spid="9">
                                            <p:txEl>
                                              <p:pRg st="46" end="46"/>
                                            </p:txEl>
                                          </p:spTgt>
                                        </p:tgtEl>
                                        <p:attrNameLst>
                                          <p:attrName>style.visibility</p:attrName>
                                        </p:attrNameLst>
                                      </p:cBhvr>
                                      <p:to>
                                        <p:strVal val="visible"/>
                                      </p:to>
                                    </p:set>
                                    <p:anim calcmode="lin" valueType="num">
                                      <p:cBhvr>
                                        <p:cTn id="163" dur="15000" fill="hold"/>
                                        <p:tgtEl>
                                          <p:spTgt spid="9">
                                            <p:txEl>
                                              <p:pRg st="46" end="46"/>
                                            </p:txEl>
                                          </p:spTgt>
                                        </p:tgtEl>
                                        <p:attrNameLst>
                                          <p:attrName>ppt_x</p:attrName>
                                        </p:attrNameLst>
                                      </p:cBhvr>
                                      <p:tavLst>
                                        <p:tav tm="0">
                                          <p:val>
                                            <p:strVal val="#ppt_x"/>
                                          </p:val>
                                        </p:tav>
                                        <p:tav tm="100000">
                                          <p:val>
                                            <p:strVal val="#ppt_x"/>
                                          </p:val>
                                        </p:tav>
                                      </p:tavLst>
                                    </p:anim>
                                    <p:anim calcmode="lin" valueType="num">
                                      <p:cBhvr>
                                        <p:cTn id="164" dur="15000" fill="hold"/>
                                        <p:tgtEl>
                                          <p:spTgt spid="9">
                                            <p:txEl>
                                              <p:pRg st="46" end="46"/>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45C4392-051C-41F9-93B6-9F3C77D092F0}"/>
              </a:ext>
            </a:extLst>
          </p:cNvPr>
          <p:cNvSpPr>
            <a:spLocks noGrp="1"/>
          </p:cNvSpPr>
          <p:nvPr>
            <p:ph type="title"/>
          </p:nvPr>
        </p:nvSpPr>
        <p:spPr/>
        <p:txBody>
          <a:bodyPr/>
          <a:lstStyle/>
          <a:p>
            <a:r>
              <a:rPr lang="en-US" dirty="0"/>
              <a:t>Obligatory Rust Pitch</a:t>
            </a:r>
          </a:p>
        </p:txBody>
      </p:sp>
      <p:sp>
        <p:nvSpPr>
          <p:cNvPr id="8" name="Content Placeholder 7">
            <a:extLst>
              <a:ext uri="{FF2B5EF4-FFF2-40B4-BE49-F238E27FC236}">
                <a16:creationId xmlns:a16="http://schemas.microsoft.com/office/drawing/2014/main" id="{A0675859-6044-4DBF-83D5-E351FB34B64F}"/>
              </a:ext>
            </a:extLst>
          </p:cNvPr>
          <p:cNvSpPr>
            <a:spLocks noGrp="1"/>
          </p:cNvSpPr>
          <p:nvPr>
            <p:ph sz="half" idx="1"/>
          </p:nvPr>
        </p:nvSpPr>
        <p:spPr/>
        <p:txBody>
          <a:bodyPr>
            <a:normAutofit fontScale="32500" lnSpcReduction="20000"/>
          </a:bodyPr>
          <a:lstStyle/>
          <a:p>
            <a:pPr marL="0" indent="0">
              <a:buNone/>
            </a:pPr>
            <a:r>
              <a:rPr lang="en-US" dirty="0">
                <a:latin typeface="Lucida Console" panose="020B0609040504020204" pitchFamily="49" charset="0"/>
              </a:rPr>
              <a:t>pub </a:t>
            </a:r>
            <a:r>
              <a:rPr lang="en-US" dirty="0" err="1">
                <a:latin typeface="Lucida Console" panose="020B0609040504020204" pitchFamily="49" charset="0"/>
              </a:rPr>
              <a:t>enum</a:t>
            </a:r>
            <a:r>
              <a:rPr lang="en-US" dirty="0">
                <a:latin typeface="Lucida Console" panose="020B0609040504020204" pitchFamily="49" charset="0"/>
              </a:rPr>
              <a:t> Expr {</a:t>
            </a:r>
          </a:p>
          <a:p>
            <a:pPr marL="0" indent="0">
              <a:buNone/>
            </a:pPr>
            <a:r>
              <a:rPr lang="en-US" dirty="0">
                <a:latin typeface="Lucida Console" panose="020B0609040504020204" pitchFamily="49" charset="0"/>
              </a:rPr>
              <a:t>    </a:t>
            </a:r>
            <a:r>
              <a:rPr lang="en-US" dirty="0" err="1">
                <a:latin typeface="Lucida Console" panose="020B0609040504020204" pitchFamily="49" charset="0"/>
              </a:rPr>
              <a:t>Const</a:t>
            </a:r>
            <a:r>
              <a:rPr lang="en-US" dirty="0">
                <a:latin typeface="Lucida Console" panose="020B0609040504020204" pitchFamily="49" charset="0"/>
              </a:rPr>
              <a:t>(i32),</a:t>
            </a:r>
          </a:p>
          <a:p>
            <a:pPr marL="0" indent="0">
              <a:buNone/>
            </a:pPr>
            <a:r>
              <a:rPr lang="en-US" dirty="0">
                <a:latin typeface="Lucida Console" panose="020B0609040504020204" pitchFamily="49" charset="0"/>
              </a:rPr>
              <a:t>    Plus(Box&lt;Expr&gt;, Box&lt;Expr&gt;),</a:t>
            </a:r>
          </a:p>
          <a:p>
            <a:pPr marL="0" indent="0">
              <a:buNone/>
            </a:pPr>
            <a:r>
              <a:rPr lang="en-US" dirty="0">
                <a:latin typeface="Lucida Console" panose="020B0609040504020204" pitchFamily="49" charset="0"/>
              </a:rPr>
              <a:t>    Sub(Box&lt;Expr&gt;, Box&lt;Expr&gt;),</a:t>
            </a:r>
          </a:p>
          <a:p>
            <a:pPr marL="0" indent="0">
              <a:buNone/>
            </a:pPr>
            <a:r>
              <a:rPr lang="en-US" dirty="0">
                <a:latin typeface="Lucida Console" panose="020B0609040504020204" pitchFamily="49" charset="0"/>
              </a:rPr>
              <a:t>    </a:t>
            </a:r>
            <a:r>
              <a:rPr lang="en-US" dirty="0" err="1">
                <a:latin typeface="Lucida Console" panose="020B0609040504020204" pitchFamily="49" charset="0"/>
              </a:rPr>
              <a:t>Mul</a:t>
            </a:r>
            <a:r>
              <a:rPr lang="en-US" dirty="0">
                <a:latin typeface="Lucida Console" panose="020B0609040504020204" pitchFamily="49" charset="0"/>
              </a:rPr>
              <a:t>(Box&lt;Expr&gt;, Box&lt;Expr&gt;),</a:t>
            </a:r>
          </a:p>
          <a:p>
            <a:pPr marL="0" indent="0">
              <a:buNone/>
            </a:pPr>
            <a:r>
              <a:rPr lang="en-US" dirty="0">
                <a:latin typeface="Lucida Console" panose="020B0609040504020204" pitchFamily="49" charset="0"/>
              </a:rPr>
              <a:t>    </a:t>
            </a:r>
            <a:r>
              <a:rPr lang="en-US" dirty="0" err="1">
                <a:latin typeface="Lucida Console" panose="020B0609040504020204" pitchFamily="49" charset="0"/>
              </a:rPr>
              <a:t>Div</a:t>
            </a:r>
            <a:r>
              <a:rPr lang="en-US" dirty="0">
                <a:latin typeface="Lucida Console" panose="020B0609040504020204" pitchFamily="49" charset="0"/>
              </a:rPr>
              <a:t>(Box&lt;Expr&gt;, Box&lt;Expr&gt;),</a:t>
            </a:r>
          </a:p>
          <a:p>
            <a:pPr marL="0" indent="0">
              <a:buNone/>
            </a:pPr>
            <a:r>
              <a:rPr lang="en-US" dirty="0">
                <a:latin typeface="Lucida Console" panose="020B0609040504020204" pitchFamily="49" charset="0"/>
              </a:rPr>
              <a:t>}</a:t>
            </a:r>
          </a:p>
          <a:p>
            <a:pPr marL="0" indent="0">
              <a:buNone/>
            </a:pPr>
            <a:endParaRPr lang="en-US" dirty="0">
              <a:latin typeface="Lucida Console" panose="020B0609040504020204" pitchFamily="49" charset="0"/>
            </a:endParaRPr>
          </a:p>
          <a:p>
            <a:pPr marL="0" indent="0">
              <a:buNone/>
            </a:pPr>
            <a:r>
              <a:rPr lang="en-US" dirty="0" err="1">
                <a:latin typeface="Lucida Console" panose="020B0609040504020204" pitchFamily="49" charset="0"/>
              </a:rPr>
              <a:t>impl</a:t>
            </a:r>
            <a:r>
              <a:rPr lang="en-US" dirty="0">
                <a:latin typeface="Lucida Console" panose="020B0609040504020204" pitchFamily="49" charset="0"/>
              </a:rPr>
              <a:t> Expr {</a:t>
            </a:r>
          </a:p>
          <a:p>
            <a:pPr marL="0" indent="0">
              <a:buNone/>
            </a:pPr>
            <a:r>
              <a:rPr lang="en-US" dirty="0">
                <a:latin typeface="Lucida Console" panose="020B0609040504020204" pitchFamily="49" charset="0"/>
              </a:rPr>
              <a:t>    pub </a:t>
            </a:r>
            <a:r>
              <a:rPr lang="en-US" dirty="0" err="1">
                <a:latin typeface="Lucida Console" panose="020B0609040504020204" pitchFamily="49" charset="0"/>
              </a:rPr>
              <a:t>fn</a:t>
            </a:r>
            <a:r>
              <a:rPr lang="en-US" dirty="0">
                <a:latin typeface="Lucida Console" panose="020B0609040504020204" pitchFamily="49" charset="0"/>
              </a:rPr>
              <a:t> </a:t>
            </a:r>
            <a:r>
              <a:rPr lang="en-US" dirty="0" err="1">
                <a:latin typeface="Lucida Console" panose="020B0609040504020204" pitchFamily="49" charset="0"/>
              </a:rPr>
              <a:t>eval</a:t>
            </a:r>
            <a:r>
              <a:rPr lang="en-US" dirty="0">
                <a:latin typeface="Lucida Console" panose="020B0609040504020204" pitchFamily="49" charset="0"/>
              </a:rPr>
              <a:t>(&amp;self) -&gt; i32 {</a:t>
            </a:r>
          </a:p>
          <a:p>
            <a:pPr marL="0" indent="0">
              <a:buNone/>
            </a:pPr>
            <a:r>
              <a:rPr lang="en-US" dirty="0">
                <a:latin typeface="Lucida Console" panose="020B0609040504020204" pitchFamily="49" charset="0"/>
              </a:rPr>
              <a:t>        match *self {</a:t>
            </a:r>
          </a:p>
          <a:p>
            <a:pPr marL="0" indent="0">
              <a:buNone/>
            </a:pPr>
            <a:r>
              <a:rPr lang="en-US" dirty="0">
                <a:latin typeface="Lucida Console" panose="020B0609040504020204" pitchFamily="49" charset="0"/>
              </a:rPr>
              <a:t>            Expr::</a:t>
            </a:r>
            <a:r>
              <a:rPr lang="en-US" dirty="0" err="1">
                <a:latin typeface="Lucida Console" panose="020B0609040504020204" pitchFamily="49" charset="0"/>
              </a:rPr>
              <a:t>Const</a:t>
            </a:r>
            <a:r>
              <a:rPr lang="en-US" dirty="0">
                <a:latin typeface="Lucida Console" panose="020B0609040504020204" pitchFamily="49" charset="0"/>
              </a:rPr>
              <a:t>(n) =&gt; n,</a:t>
            </a:r>
          </a:p>
          <a:p>
            <a:pPr marL="0" indent="0">
              <a:buNone/>
            </a:pPr>
            <a:r>
              <a:rPr lang="en-US" dirty="0">
                <a:latin typeface="Lucida Console" panose="020B0609040504020204" pitchFamily="49" charset="0"/>
              </a:rPr>
              <a:t>            Expr::Plus(ref e1, ref e2) =&gt; e1.eval() + e2.eval(),</a:t>
            </a:r>
          </a:p>
          <a:p>
            <a:pPr marL="0" indent="0">
              <a:buNone/>
            </a:pPr>
            <a:r>
              <a:rPr lang="en-US" dirty="0">
                <a:latin typeface="Lucida Console" panose="020B0609040504020204" pitchFamily="49" charset="0"/>
              </a:rPr>
              <a:t>            Expr::Sub(ref e1, ref e2) =&gt; e1.eval() + e2.eval(),</a:t>
            </a:r>
          </a:p>
          <a:p>
            <a:pPr marL="0" indent="0">
              <a:buNone/>
            </a:pPr>
            <a:r>
              <a:rPr lang="en-US" dirty="0">
                <a:latin typeface="Lucida Console" panose="020B0609040504020204" pitchFamily="49" charset="0"/>
              </a:rPr>
              <a:t>            Expr::</a:t>
            </a:r>
            <a:r>
              <a:rPr lang="en-US" dirty="0" err="1">
                <a:latin typeface="Lucida Console" panose="020B0609040504020204" pitchFamily="49" charset="0"/>
              </a:rPr>
              <a:t>Mul</a:t>
            </a:r>
            <a:r>
              <a:rPr lang="en-US" dirty="0">
                <a:latin typeface="Lucida Console" panose="020B0609040504020204" pitchFamily="49" charset="0"/>
              </a:rPr>
              <a:t>(ref e1, ref e2) =&gt; e1.eval() * e2.eval(),</a:t>
            </a:r>
          </a:p>
          <a:p>
            <a:pPr marL="0" indent="0">
              <a:buNone/>
            </a:pPr>
            <a:r>
              <a:rPr lang="en-US" dirty="0">
                <a:latin typeface="Lucida Console" panose="020B0609040504020204" pitchFamily="49" charset="0"/>
              </a:rPr>
              <a:t>            Expr::</a:t>
            </a:r>
            <a:r>
              <a:rPr lang="en-US" dirty="0" err="1">
                <a:latin typeface="Lucida Console" panose="020B0609040504020204" pitchFamily="49" charset="0"/>
              </a:rPr>
              <a:t>Div</a:t>
            </a:r>
            <a:r>
              <a:rPr lang="en-US" dirty="0">
                <a:latin typeface="Lucida Console" panose="020B0609040504020204" pitchFamily="49" charset="0"/>
              </a:rPr>
              <a:t>(ref e1, ref e2) =&gt; e1.eval() / e2.eval(),</a:t>
            </a:r>
          </a:p>
          <a:p>
            <a:pPr marL="0" indent="0">
              <a:buNone/>
            </a:pPr>
            <a:r>
              <a:rPr lang="en-US" dirty="0">
                <a:latin typeface="Lucida Console" panose="020B0609040504020204" pitchFamily="49" charset="0"/>
              </a:rPr>
              <a:t>        }</a:t>
            </a:r>
          </a:p>
          <a:p>
            <a:pPr marL="0" indent="0">
              <a:buNone/>
            </a:pPr>
            <a:r>
              <a:rPr lang="en-US" dirty="0">
                <a:latin typeface="Lucida Console" panose="020B0609040504020204" pitchFamily="49" charset="0"/>
              </a:rPr>
              <a:t>    }</a:t>
            </a:r>
          </a:p>
          <a:p>
            <a:pPr marL="0" indent="0">
              <a:buNone/>
            </a:pPr>
            <a:r>
              <a:rPr lang="en-US" dirty="0">
                <a:latin typeface="Lucida Console" panose="020B0609040504020204" pitchFamily="49" charset="0"/>
              </a:rPr>
              <a:t>}</a:t>
            </a:r>
          </a:p>
        </p:txBody>
      </p:sp>
      <p:pic>
        <p:nvPicPr>
          <p:cNvPr id="14" name="Content Placeholder 13">
            <a:extLst>
              <a:ext uri="{FF2B5EF4-FFF2-40B4-BE49-F238E27FC236}">
                <a16:creationId xmlns:a16="http://schemas.microsoft.com/office/drawing/2014/main" id="{A6FA7526-D9C0-4AEC-A8C7-E8BA1EA2C308}"/>
              </a:ext>
            </a:extLst>
          </p:cNvPr>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6731254" y="2259733"/>
            <a:ext cx="4063492" cy="2438095"/>
          </a:xfrm>
        </p:spPr>
      </p:pic>
    </p:spTree>
    <p:extLst>
      <p:ext uri="{BB962C8B-B14F-4D97-AF65-F5344CB8AC3E}">
        <p14:creationId xmlns:p14="http://schemas.microsoft.com/office/powerpoint/2010/main" val="23000332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3B4DF-740B-4570-A576-DD71FB6CA1BD}"/>
              </a:ext>
            </a:extLst>
          </p:cNvPr>
          <p:cNvSpPr>
            <a:spLocks noGrp="1"/>
          </p:cNvSpPr>
          <p:nvPr>
            <p:ph type="title"/>
          </p:nvPr>
        </p:nvSpPr>
        <p:spPr/>
        <p:txBody>
          <a:bodyPr/>
          <a:lstStyle/>
          <a:p>
            <a:r>
              <a:rPr lang="en-US" dirty="0"/>
              <a:t>Parsing: Growing Trees from Text</a:t>
            </a:r>
          </a:p>
        </p:txBody>
      </p:sp>
      <p:sp>
        <p:nvSpPr>
          <p:cNvPr id="4" name="Content Placeholder 3">
            <a:extLst>
              <a:ext uri="{FF2B5EF4-FFF2-40B4-BE49-F238E27FC236}">
                <a16:creationId xmlns:a16="http://schemas.microsoft.com/office/drawing/2014/main" id="{F0AB6CD5-6EB5-4785-AAF9-C12FA55989D6}"/>
              </a:ext>
            </a:extLst>
          </p:cNvPr>
          <p:cNvSpPr>
            <a:spLocks noGrp="1"/>
          </p:cNvSpPr>
          <p:nvPr>
            <p:ph sz="half" idx="1"/>
          </p:nvPr>
        </p:nvSpPr>
        <p:spPr/>
        <p:txBody>
          <a:bodyPr>
            <a:noAutofit/>
          </a:bodyPr>
          <a:lstStyle/>
          <a:p>
            <a:r>
              <a:rPr lang="en-US" sz="2400" dirty="0"/>
              <a:t>Parsing is “easy” (we stand on the shoulders of giants)…</a:t>
            </a:r>
          </a:p>
          <a:p>
            <a:r>
              <a:rPr lang="en-US" sz="2400" dirty="0"/>
              <a:t>…for correct programs</a:t>
            </a:r>
          </a:p>
          <a:p>
            <a:r>
              <a:rPr lang="en-US" sz="2400" dirty="0"/>
              <a:t>Providing good errors for incorrect programs is much harder</a:t>
            </a:r>
          </a:p>
          <a:p>
            <a:r>
              <a:rPr lang="en-US" sz="2400" dirty="0"/>
              <a:t>Parser combinators are great: build up parsers from atomic components</a:t>
            </a:r>
          </a:p>
          <a:p>
            <a:r>
              <a:rPr lang="en-US" sz="2400" dirty="0"/>
              <a:t>Look for parser combinator libraries that provide a “cut” operator… or build one yourself</a:t>
            </a:r>
          </a:p>
        </p:txBody>
      </p:sp>
      <p:sp>
        <p:nvSpPr>
          <p:cNvPr id="5" name="Content Placeholder 4">
            <a:extLst>
              <a:ext uri="{FF2B5EF4-FFF2-40B4-BE49-F238E27FC236}">
                <a16:creationId xmlns:a16="http://schemas.microsoft.com/office/drawing/2014/main" id="{58B3933B-5E3D-4FFC-BDF4-395F6F852B07}"/>
              </a:ext>
            </a:extLst>
          </p:cNvPr>
          <p:cNvSpPr>
            <a:spLocks noGrp="1"/>
          </p:cNvSpPr>
          <p:nvPr>
            <p:ph sz="half" idx="2"/>
          </p:nvPr>
        </p:nvSpPr>
        <p:spPr/>
        <p:txBody>
          <a:bodyPr>
            <a:normAutofit fontScale="25000" lnSpcReduction="20000"/>
          </a:bodyPr>
          <a:lstStyle/>
          <a:p>
            <a:pPr marL="0" indent="0">
              <a:buNone/>
            </a:pPr>
            <a:r>
              <a:rPr lang="en-US" dirty="0" err="1">
                <a:latin typeface="Lucida Console" panose="020B0609040504020204" pitchFamily="49" charset="0"/>
              </a:rPr>
              <a:t>constExpr</a:t>
            </a:r>
            <a:r>
              <a:rPr lang="en-US" dirty="0">
                <a:latin typeface="Lucida Console" panose="020B0609040504020204" pitchFamily="49" charset="0"/>
              </a:rPr>
              <a:t> = (</a:t>
            </a:r>
            <a:r>
              <a:rPr lang="en-US" dirty="0" err="1">
                <a:latin typeface="Lucida Console" panose="020B0609040504020204" pitchFamily="49" charset="0"/>
              </a:rPr>
              <a:t>Const</a:t>
            </a:r>
            <a:r>
              <a:rPr lang="en-US" dirty="0">
                <a:latin typeface="Lucida Console" panose="020B0609040504020204" pitchFamily="49" charset="0"/>
              </a:rPr>
              <a:t> . </a:t>
            </a:r>
            <a:r>
              <a:rPr lang="en-US" dirty="0" err="1">
                <a:latin typeface="Lucida Console" panose="020B0609040504020204" pitchFamily="49" charset="0"/>
              </a:rPr>
              <a:t>fromInteger</a:t>
            </a:r>
            <a:r>
              <a:rPr lang="en-US" dirty="0">
                <a:latin typeface="Lucida Console" panose="020B0609040504020204" pitchFamily="49" charset="0"/>
              </a:rPr>
              <a:t>) &lt;$&gt; integer</a:t>
            </a:r>
          </a:p>
          <a:p>
            <a:pPr marL="0" indent="0">
              <a:buNone/>
            </a:pPr>
            <a:endParaRPr lang="en-US" dirty="0">
              <a:latin typeface="Lucida Console" panose="020B0609040504020204" pitchFamily="49" charset="0"/>
            </a:endParaRPr>
          </a:p>
          <a:p>
            <a:pPr marL="0" indent="0">
              <a:buNone/>
            </a:pPr>
            <a:r>
              <a:rPr lang="en-US" dirty="0" err="1">
                <a:latin typeface="Lucida Console" panose="020B0609040504020204" pitchFamily="49" charset="0"/>
              </a:rPr>
              <a:t>plusExpr</a:t>
            </a:r>
            <a:r>
              <a:rPr lang="en-US" dirty="0">
                <a:latin typeface="Lucida Console" panose="020B0609040504020204" pitchFamily="49" charset="0"/>
              </a:rPr>
              <a:t> = </a:t>
            </a:r>
            <a:r>
              <a:rPr lang="en-US" dirty="0" err="1">
                <a:latin typeface="Lucida Console" panose="020B0609040504020204" pitchFamily="49" charset="0"/>
              </a:rPr>
              <a:t>parens</a:t>
            </a:r>
            <a:r>
              <a:rPr lang="en-US" dirty="0">
                <a:latin typeface="Lucida Console" panose="020B0609040504020204" pitchFamily="49" charset="0"/>
              </a:rPr>
              <a:t> (do</a:t>
            </a:r>
          </a:p>
          <a:p>
            <a:pPr marL="0" indent="0">
              <a:buNone/>
            </a:pPr>
            <a:r>
              <a:rPr lang="en-US" dirty="0">
                <a:latin typeface="Lucida Console" panose="020B0609040504020204" pitchFamily="49" charset="0"/>
              </a:rPr>
              <a:t>    lexeme $ char '+'</a:t>
            </a:r>
          </a:p>
          <a:p>
            <a:pPr marL="0" indent="0">
              <a:buNone/>
            </a:pPr>
            <a:r>
              <a:rPr lang="en-US" dirty="0">
                <a:latin typeface="Lucida Console" panose="020B0609040504020204" pitchFamily="49" charset="0"/>
              </a:rPr>
              <a:t>    </a:t>
            </a:r>
            <a:r>
              <a:rPr lang="en-US" dirty="0" err="1">
                <a:latin typeface="Lucida Console" panose="020B0609040504020204" pitchFamily="49" charset="0"/>
              </a:rPr>
              <a:t>lhs</a:t>
            </a:r>
            <a:r>
              <a:rPr lang="en-US" dirty="0">
                <a:latin typeface="Lucida Console" panose="020B0609040504020204" pitchFamily="49" charset="0"/>
              </a:rPr>
              <a:t> &lt;- lexeme expr</a:t>
            </a:r>
          </a:p>
          <a:p>
            <a:pPr marL="0" indent="0">
              <a:buNone/>
            </a:pPr>
            <a:r>
              <a:rPr lang="en-US" dirty="0">
                <a:latin typeface="Lucida Console" panose="020B0609040504020204" pitchFamily="49" charset="0"/>
              </a:rPr>
              <a:t>    </a:t>
            </a:r>
            <a:r>
              <a:rPr lang="en-US" dirty="0" err="1">
                <a:latin typeface="Lucida Console" panose="020B0609040504020204" pitchFamily="49" charset="0"/>
              </a:rPr>
              <a:t>rhs</a:t>
            </a:r>
            <a:r>
              <a:rPr lang="en-US" dirty="0">
                <a:latin typeface="Lucida Console" panose="020B0609040504020204" pitchFamily="49" charset="0"/>
              </a:rPr>
              <a:t> &lt;- lexeme expr</a:t>
            </a:r>
          </a:p>
          <a:p>
            <a:pPr marL="0" indent="0">
              <a:buNone/>
            </a:pPr>
            <a:r>
              <a:rPr lang="en-US" dirty="0">
                <a:latin typeface="Lucida Console" panose="020B0609040504020204" pitchFamily="49" charset="0"/>
              </a:rPr>
              <a:t>    return (Plus </a:t>
            </a:r>
            <a:r>
              <a:rPr lang="en-US" dirty="0" err="1">
                <a:latin typeface="Lucida Console" panose="020B0609040504020204" pitchFamily="49" charset="0"/>
              </a:rPr>
              <a:t>lhs</a:t>
            </a:r>
            <a:r>
              <a:rPr lang="en-US" dirty="0">
                <a:latin typeface="Lucida Console" panose="020B0609040504020204" pitchFamily="49" charset="0"/>
              </a:rPr>
              <a:t> </a:t>
            </a:r>
            <a:r>
              <a:rPr lang="en-US" dirty="0" err="1">
                <a:latin typeface="Lucida Console" panose="020B0609040504020204" pitchFamily="49" charset="0"/>
              </a:rPr>
              <a:t>rhs</a:t>
            </a:r>
            <a:r>
              <a:rPr lang="en-US" dirty="0">
                <a:latin typeface="Lucida Console" panose="020B0609040504020204" pitchFamily="49" charset="0"/>
              </a:rPr>
              <a:t>))</a:t>
            </a:r>
          </a:p>
          <a:p>
            <a:pPr marL="0" indent="0">
              <a:buNone/>
            </a:pPr>
            <a:r>
              <a:rPr lang="en-US" dirty="0">
                <a:latin typeface="Lucida Console" panose="020B0609040504020204" pitchFamily="49" charset="0"/>
              </a:rPr>
              <a:t>…</a:t>
            </a:r>
          </a:p>
          <a:p>
            <a:pPr marL="0" indent="0">
              <a:buNone/>
            </a:pPr>
            <a:r>
              <a:rPr lang="en-US" dirty="0">
                <a:latin typeface="Lucida Console" panose="020B0609040504020204" pitchFamily="49" charset="0"/>
              </a:rPr>
              <a:t>expr = </a:t>
            </a:r>
            <a:r>
              <a:rPr lang="en-US" dirty="0" err="1">
                <a:latin typeface="Lucida Console" panose="020B0609040504020204" pitchFamily="49" charset="0"/>
              </a:rPr>
              <a:t>constExpr</a:t>
            </a:r>
            <a:endParaRPr lang="en-US" dirty="0">
              <a:latin typeface="Lucida Console" panose="020B0609040504020204" pitchFamily="49" charset="0"/>
            </a:endParaRPr>
          </a:p>
          <a:p>
            <a:pPr marL="0" indent="0">
              <a:buNone/>
            </a:pPr>
            <a:r>
              <a:rPr lang="en-US" dirty="0">
                <a:latin typeface="Lucida Console" panose="020B0609040504020204" pitchFamily="49" charset="0"/>
              </a:rPr>
              <a:t>   &lt;|&gt; try </a:t>
            </a:r>
            <a:r>
              <a:rPr lang="en-US" dirty="0" err="1">
                <a:latin typeface="Lucida Console" panose="020B0609040504020204" pitchFamily="49" charset="0"/>
              </a:rPr>
              <a:t>plusExpr</a:t>
            </a:r>
            <a:endParaRPr lang="en-US" dirty="0">
              <a:latin typeface="Lucida Console" panose="020B0609040504020204" pitchFamily="49" charset="0"/>
            </a:endParaRPr>
          </a:p>
          <a:p>
            <a:pPr marL="0" indent="0">
              <a:buNone/>
            </a:pPr>
            <a:r>
              <a:rPr lang="en-US" dirty="0">
                <a:latin typeface="Lucida Console" panose="020B0609040504020204" pitchFamily="49" charset="0"/>
              </a:rPr>
              <a:t>   &lt;|&gt; try </a:t>
            </a:r>
            <a:r>
              <a:rPr lang="en-US" dirty="0" err="1">
                <a:latin typeface="Lucida Console" panose="020B0609040504020204" pitchFamily="49" charset="0"/>
              </a:rPr>
              <a:t>subExpr</a:t>
            </a:r>
            <a:endParaRPr lang="en-US" dirty="0">
              <a:latin typeface="Lucida Console" panose="020B0609040504020204" pitchFamily="49" charset="0"/>
            </a:endParaRPr>
          </a:p>
          <a:p>
            <a:pPr marL="0" indent="0">
              <a:buNone/>
            </a:pPr>
            <a:r>
              <a:rPr lang="en-US" dirty="0">
                <a:latin typeface="Lucida Console" panose="020B0609040504020204" pitchFamily="49" charset="0"/>
              </a:rPr>
              <a:t>   &lt;|&gt; try </a:t>
            </a:r>
            <a:r>
              <a:rPr lang="en-US" dirty="0" err="1">
                <a:latin typeface="Lucida Console" panose="020B0609040504020204" pitchFamily="49" charset="0"/>
              </a:rPr>
              <a:t>mulExpr</a:t>
            </a:r>
            <a:endParaRPr lang="en-US" dirty="0">
              <a:latin typeface="Lucida Console" panose="020B0609040504020204" pitchFamily="49" charset="0"/>
            </a:endParaRPr>
          </a:p>
          <a:p>
            <a:pPr marL="0" indent="0">
              <a:buNone/>
            </a:pPr>
            <a:r>
              <a:rPr lang="en-US" dirty="0">
                <a:latin typeface="Lucida Console" panose="020B0609040504020204" pitchFamily="49" charset="0"/>
              </a:rPr>
              <a:t>   &lt;|&gt; try </a:t>
            </a:r>
            <a:r>
              <a:rPr lang="en-US" dirty="0" err="1">
                <a:latin typeface="Lucida Console" panose="020B0609040504020204" pitchFamily="49" charset="0"/>
              </a:rPr>
              <a:t>divExpr</a:t>
            </a:r>
            <a:endParaRPr lang="en-US" dirty="0">
              <a:latin typeface="Lucida Console" panose="020B0609040504020204" pitchFamily="49" charset="0"/>
            </a:endParaRPr>
          </a:p>
          <a:p>
            <a:pPr marL="0" indent="0">
              <a:buNone/>
            </a:pPr>
            <a:endParaRPr lang="en-US" dirty="0">
              <a:latin typeface="Lucida Console" panose="020B0609040504020204" pitchFamily="49" charset="0"/>
            </a:endParaRPr>
          </a:p>
          <a:p>
            <a:pPr marL="0" indent="0">
              <a:buNone/>
            </a:pPr>
            <a:r>
              <a:rPr lang="en-US" dirty="0" err="1">
                <a:latin typeface="Lucida Console" panose="020B0609040504020204" pitchFamily="49" charset="0"/>
              </a:rPr>
              <a:t>parseExpr</a:t>
            </a:r>
            <a:r>
              <a:rPr lang="en-US" dirty="0">
                <a:latin typeface="Lucida Console" panose="020B0609040504020204" pitchFamily="49" charset="0"/>
              </a:rPr>
              <a:t> :: String -&gt; Either </a:t>
            </a:r>
            <a:r>
              <a:rPr lang="en-US" dirty="0" err="1">
                <a:latin typeface="Lucida Console" panose="020B0609040504020204" pitchFamily="49" charset="0"/>
              </a:rPr>
              <a:t>ParseError</a:t>
            </a:r>
            <a:r>
              <a:rPr lang="en-US" dirty="0">
                <a:latin typeface="Lucida Console" panose="020B0609040504020204" pitchFamily="49" charset="0"/>
              </a:rPr>
              <a:t> Expr</a:t>
            </a:r>
          </a:p>
          <a:p>
            <a:pPr marL="0" indent="0">
              <a:buNone/>
            </a:pPr>
            <a:r>
              <a:rPr lang="en-US" dirty="0" err="1">
                <a:latin typeface="Lucida Console" panose="020B0609040504020204" pitchFamily="49" charset="0"/>
              </a:rPr>
              <a:t>parseExpr</a:t>
            </a:r>
            <a:r>
              <a:rPr lang="en-US" dirty="0">
                <a:latin typeface="Lucida Console" panose="020B0609040504020204" pitchFamily="49" charset="0"/>
              </a:rPr>
              <a:t> = parse expr ""</a:t>
            </a:r>
          </a:p>
          <a:p>
            <a:pPr marL="0" indent="0">
              <a:buNone/>
            </a:pPr>
            <a:endParaRPr lang="en-US" dirty="0">
              <a:latin typeface="Lucida Console" panose="020B0609040504020204" pitchFamily="49" charset="0"/>
            </a:endParaRPr>
          </a:p>
          <a:p>
            <a:pPr marL="0" indent="0">
              <a:buNone/>
            </a:pPr>
            <a:r>
              <a:rPr lang="en-US" dirty="0">
                <a:latin typeface="Lucida Console" panose="020B0609040504020204" pitchFamily="49" charset="0"/>
              </a:rPr>
              <a:t>main :: IO ()</a:t>
            </a:r>
          </a:p>
          <a:p>
            <a:pPr marL="0" indent="0">
              <a:buNone/>
            </a:pPr>
            <a:r>
              <a:rPr lang="en-US" dirty="0">
                <a:latin typeface="Lucida Console" panose="020B0609040504020204" pitchFamily="49" charset="0"/>
              </a:rPr>
              <a:t>main = case </a:t>
            </a:r>
            <a:r>
              <a:rPr lang="en-US" dirty="0" err="1">
                <a:latin typeface="Lucida Console" panose="020B0609040504020204" pitchFamily="49" charset="0"/>
              </a:rPr>
              <a:t>parseExpr</a:t>
            </a:r>
            <a:r>
              <a:rPr lang="en-US" dirty="0">
                <a:latin typeface="Lucida Console" panose="020B0609040504020204" pitchFamily="49" charset="0"/>
              </a:rPr>
              <a:t> "(* 3 (+ 5 2))" of</a:t>
            </a:r>
          </a:p>
          <a:p>
            <a:pPr marL="0" indent="0">
              <a:buNone/>
            </a:pPr>
            <a:r>
              <a:rPr lang="en-US" dirty="0">
                <a:latin typeface="Lucida Console" panose="020B0609040504020204" pitchFamily="49" charset="0"/>
              </a:rPr>
              <a:t>    Left err -&gt; </a:t>
            </a:r>
            <a:r>
              <a:rPr lang="en-US" dirty="0" err="1">
                <a:latin typeface="Lucida Console" panose="020B0609040504020204" pitchFamily="49" charset="0"/>
              </a:rPr>
              <a:t>putStrLn</a:t>
            </a:r>
            <a:r>
              <a:rPr lang="en-US" dirty="0">
                <a:latin typeface="Lucida Console" panose="020B0609040504020204" pitchFamily="49" charset="0"/>
              </a:rPr>
              <a:t> $ show $ err</a:t>
            </a:r>
          </a:p>
          <a:p>
            <a:pPr marL="0" indent="0">
              <a:buNone/>
            </a:pPr>
            <a:r>
              <a:rPr lang="en-US" dirty="0">
                <a:latin typeface="Lucida Console" panose="020B0609040504020204" pitchFamily="49" charset="0"/>
              </a:rPr>
              <a:t>    Right e -&gt; </a:t>
            </a:r>
            <a:r>
              <a:rPr lang="en-US" dirty="0" err="1">
                <a:latin typeface="Lucida Console" panose="020B0609040504020204" pitchFamily="49" charset="0"/>
              </a:rPr>
              <a:t>putStrLn</a:t>
            </a:r>
            <a:r>
              <a:rPr lang="en-US" dirty="0">
                <a:latin typeface="Lucida Console" panose="020B0609040504020204" pitchFamily="49" charset="0"/>
              </a:rPr>
              <a:t> $ show $ </a:t>
            </a:r>
            <a:r>
              <a:rPr lang="en-US" dirty="0" err="1">
                <a:latin typeface="Lucida Console" panose="020B0609040504020204" pitchFamily="49" charset="0"/>
              </a:rPr>
              <a:t>eval</a:t>
            </a:r>
            <a:r>
              <a:rPr lang="en-US" dirty="0">
                <a:latin typeface="Lucida Console" panose="020B0609040504020204" pitchFamily="49" charset="0"/>
              </a:rPr>
              <a:t> e</a:t>
            </a:r>
          </a:p>
        </p:txBody>
      </p:sp>
    </p:spTree>
    <p:extLst>
      <p:ext uri="{BB962C8B-B14F-4D97-AF65-F5344CB8AC3E}">
        <p14:creationId xmlns:p14="http://schemas.microsoft.com/office/powerpoint/2010/main" val="9583817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1E56D-5779-40B4-A482-07388EDE4FB0}"/>
              </a:ext>
            </a:extLst>
          </p:cNvPr>
          <p:cNvSpPr>
            <a:spLocks noGrp="1"/>
          </p:cNvSpPr>
          <p:nvPr>
            <p:ph type="title"/>
          </p:nvPr>
        </p:nvSpPr>
        <p:spPr/>
        <p:txBody>
          <a:bodyPr/>
          <a:lstStyle/>
          <a:p>
            <a:r>
              <a:rPr lang="en-US" dirty="0"/>
              <a:t>Evaluation: Transform and Fold</a:t>
            </a:r>
          </a:p>
        </p:txBody>
      </p:sp>
      <p:sp>
        <p:nvSpPr>
          <p:cNvPr id="3" name="Content Placeholder 2">
            <a:extLst>
              <a:ext uri="{FF2B5EF4-FFF2-40B4-BE49-F238E27FC236}">
                <a16:creationId xmlns:a16="http://schemas.microsoft.com/office/drawing/2014/main" id="{BABBB771-1E3B-4D62-930A-E43B51FAFA32}"/>
              </a:ext>
            </a:extLst>
          </p:cNvPr>
          <p:cNvSpPr>
            <a:spLocks noGrp="1"/>
          </p:cNvSpPr>
          <p:nvPr>
            <p:ph idx="1"/>
          </p:nvPr>
        </p:nvSpPr>
        <p:spPr/>
        <p:txBody>
          <a:bodyPr>
            <a:normAutofit lnSpcReduction="10000"/>
          </a:bodyPr>
          <a:lstStyle/>
          <a:p>
            <a:r>
              <a:rPr lang="en-US" dirty="0"/>
              <a:t>We have a range of evaluation strategies, from “interpretation” to “compilation”</a:t>
            </a:r>
          </a:p>
          <a:p>
            <a:r>
              <a:rPr lang="en-US" dirty="0"/>
              <a:t>Interpretation = traverse/fold final AST to execute/evaluate final program; heavier runtime</a:t>
            </a:r>
          </a:p>
          <a:p>
            <a:r>
              <a:rPr lang="en-US" dirty="0"/>
              <a:t>Compilation = emit some executable structure/format from final AST; lighter runtime</a:t>
            </a:r>
          </a:p>
          <a:p>
            <a:r>
              <a:rPr lang="en-US" dirty="0"/>
              <a:t>50 shades of grey: bytecode interpreters, virtual machines, JIT compilers…</a:t>
            </a:r>
          </a:p>
          <a:p>
            <a:r>
              <a:rPr lang="en-US" dirty="0"/>
              <a:t>For APML, we fold the AST to evaluate expressions on each incoming data item (interpretation) with some initial setup</a:t>
            </a:r>
          </a:p>
        </p:txBody>
      </p:sp>
    </p:spTree>
    <p:extLst>
      <p:ext uri="{BB962C8B-B14F-4D97-AF65-F5344CB8AC3E}">
        <p14:creationId xmlns:p14="http://schemas.microsoft.com/office/powerpoint/2010/main" val="10504068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DB1E-0DCA-4F17-8037-DE6E4407BAAA}"/>
              </a:ext>
            </a:extLst>
          </p:cNvPr>
          <p:cNvSpPr>
            <a:spLocks noGrp="1"/>
          </p:cNvSpPr>
          <p:nvPr>
            <p:ph type="title"/>
          </p:nvPr>
        </p:nvSpPr>
        <p:spPr/>
        <p:txBody>
          <a:bodyPr/>
          <a:lstStyle/>
          <a:p>
            <a:r>
              <a:rPr lang="en-US" dirty="0"/>
              <a:t>Object-oriented Language Survival Tips</a:t>
            </a:r>
          </a:p>
        </p:txBody>
      </p:sp>
      <p:sp>
        <p:nvSpPr>
          <p:cNvPr id="3" name="Content Placeholder 2">
            <a:extLst>
              <a:ext uri="{FF2B5EF4-FFF2-40B4-BE49-F238E27FC236}">
                <a16:creationId xmlns:a16="http://schemas.microsoft.com/office/drawing/2014/main" id="{5A0B54D3-6ECC-4930-9EB4-F6FD6A518494}"/>
              </a:ext>
            </a:extLst>
          </p:cNvPr>
          <p:cNvSpPr>
            <a:spLocks noGrp="1"/>
          </p:cNvSpPr>
          <p:nvPr>
            <p:ph idx="1"/>
          </p:nvPr>
        </p:nvSpPr>
        <p:spPr/>
        <p:txBody>
          <a:bodyPr/>
          <a:lstStyle/>
          <a:p>
            <a:r>
              <a:rPr lang="en-US" dirty="0"/>
              <a:t>The Visitor Pattern is your friend: decouple traversal logic from node-specific processing</a:t>
            </a:r>
          </a:p>
          <a:p>
            <a:r>
              <a:rPr lang="en-US" dirty="0"/>
              <a:t>Encode AST recursive types as abstract classes; leaf types as concrete classes</a:t>
            </a:r>
          </a:p>
          <a:p>
            <a:r>
              <a:rPr lang="en-US" dirty="0"/>
              <a:t>Don’t worry about “encapsulation” (properties/getters/setters etc.); AST types are generally immutable* “dumb data”</a:t>
            </a:r>
          </a:p>
        </p:txBody>
      </p:sp>
    </p:spTree>
    <p:extLst>
      <p:ext uri="{BB962C8B-B14F-4D97-AF65-F5344CB8AC3E}">
        <p14:creationId xmlns:p14="http://schemas.microsoft.com/office/powerpoint/2010/main" val="2325124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75B16-58D0-4965-80DC-4CC8A058BEDB}"/>
              </a:ext>
            </a:extLst>
          </p:cNvPr>
          <p:cNvSpPr>
            <a:spLocks noGrp="1"/>
          </p:cNvSpPr>
          <p:nvPr>
            <p:ph type="title"/>
          </p:nvPr>
        </p:nvSpPr>
        <p:spPr/>
        <p:txBody>
          <a:bodyPr/>
          <a:lstStyle/>
          <a:p>
            <a:r>
              <a:rPr lang="en-US" dirty="0"/>
              <a:t>You’re a wizard, Harry</a:t>
            </a:r>
          </a:p>
        </p:txBody>
      </p:sp>
      <p:pic>
        <p:nvPicPr>
          <p:cNvPr id="5" name="Content Placeholder 4" descr="A screenshot of a cell phone&#10;&#10;Description automatically generated">
            <a:extLst>
              <a:ext uri="{FF2B5EF4-FFF2-40B4-BE49-F238E27FC236}">
                <a16:creationId xmlns:a16="http://schemas.microsoft.com/office/drawing/2014/main" id="{00D2B8A4-40FD-4DDA-ACFF-FBEC46395127}"/>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495047" y="2739055"/>
            <a:ext cx="7201905" cy="2524477"/>
          </a:xfrm>
        </p:spPr>
      </p:pic>
    </p:spTree>
    <p:extLst>
      <p:ext uri="{BB962C8B-B14F-4D97-AF65-F5344CB8AC3E}">
        <p14:creationId xmlns:p14="http://schemas.microsoft.com/office/powerpoint/2010/main" val="34555837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F8D5B-AF49-4BF0-9CBB-A81156BBABE8}"/>
              </a:ext>
            </a:extLst>
          </p:cNvPr>
          <p:cNvSpPr>
            <a:spLocks noGrp="1"/>
          </p:cNvSpPr>
          <p:nvPr>
            <p:ph type="title"/>
          </p:nvPr>
        </p:nvSpPr>
        <p:spPr/>
        <p:txBody>
          <a:bodyPr/>
          <a:lstStyle/>
          <a:p>
            <a:r>
              <a:rPr lang="en-US" dirty="0"/>
              <a:t>Dynamic Typing Survival Tips</a:t>
            </a:r>
          </a:p>
        </p:txBody>
      </p:sp>
      <p:sp>
        <p:nvSpPr>
          <p:cNvPr id="3" name="Content Placeholder 2">
            <a:extLst>
              <a:ext uri="{FF2B5EF4-FFF2-40B4-BE49-F238E27FC236}">
                <a16:creationId xmlns:a16="http://schemas.microsoft.com/office/drawing/2014/main" id="{6BECFEB8-1783-4835-AED2-F68F8159DB0A}"/>
              </a:ext>
            </a:extLst>
          </p:cNvPr>
          <p:cNvSpPr>
            <a:spLocks noGrp="1"/>
          </p:cNvSpPr>
          <p:nvPr>
            <p:ph idx="1"/>
          </p:nvPr>
        </p:nvSpPr>
        <p:spPr/>
        <p:txBody>
          <a:bodyPr/>
          <a:lstStyle/>
          <a:p>
            <a:r>
              <a:rPr lang="en-US" dirty="0"/>
              <a:t>As above, but…</a:t>
            </a:r>
          </a:p>
          <a:p>
            <a:r>
              <a:rPr lang="en-US" dirty="0">
                <a:sym typeface="Wingdings" panose="05000000000000000000" pitchFamily="2" charset="2"/>
              </a:rPr>
              <a:t></a:t>
            </a:r>
          </a:p>
          <a:p>
            <a:r>
              <a:rPr lang="en-US" dirty="0">
                <a:sym typeface="Wingdings" panose="05000000000000000000" pitchFamily="2" charset="2"/>
              </a:rPr>
              <a:t>Lean heavily on metaprogramming and interactivity</a:t>
            </a:r>
            <a:endParaRPr lang="en-US" dirty="0"/>
          </a:p>
        </p:txBody>
      </p:sp>
    </p:spTree>
    <p:extLst>
      <p:ext uri="{BB962C8B-B14F-4D97-AF65-F5344CB8AC3E}">
        <p14:creationId xmlns:p14="http://schemas.microsoft.com/office/powerpoint/2010/main" val="38683994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C08FD-38C4-42C0-86F4-7DFA8B5555CF}"/>
              </a:ext>
            </a:extLst>
          </p:cNvPr>
          <p:cNvSpPr>
            <a:spLocks noGrp="1"/>
          </p:cNvSpPr>
          <p:nvPr>
            <p:ph type="title"/>
          </p:nvPr>
        </p:nvSpPr>
        <p:spPr/>
        <p:txBody>
          <a:bodyPr/>
          <a:lstStyle/>
          <a:p>
            <a:r>
              <a:rPr lang="en-US" dirty="0"/>
              <a:t>Dynamic Typing Survival Tips</a:t>
            </a:r>
          </a:p>
        </p:txBody>
      </p:sp>
      <p:sp>
        <p:nvSpPr>
          <p:cNvPr id="4" name="Content Placeholder 3">
            <a:extLst>
              <a:ext uri="{FF2B5EF4-FFF2-40B4-BE49-F238E27FC236}">
                <a16:creationId xmlns:a16="http://schemas.microsoft.com/office/drawing/2014/main" id="{46892644-74BC-4AB1-8E86-641824EEF3DE}"/>
              </a:ext>
            </a:extLst>
          </p:cNvPr>
          <p:cNvSpPr>
            <a:spLocks noGrp="1"/>
          </p:cNvSpPr>
          <p:nvPr>
            <p:ph sz="half" idx="1"/>
          </p:nvPr>
        </p:nvSpPr>
        <p:spPr/>
        <p:txBody>
          <a:bodyPr>
            <a:normAutofit fontScale="25000" lnSpcReduction="20000"/>
          </a:bodyPr>
          <a:lstStyle/>
          <a:p>
            <a:pPr marL="0" indent="0">
              <a:buNone/>
            </a:pPr>
            <a:r>
              <a:rPr lang="en-US" dirty="0">
                <a:latin typeface="Lucida Console" panose="020B0609040504020204" pitchFamily="49" charset="0"/>
              </a:rPr>
              <a:t>class </a:t>
            </a:r>
            <a:r>
              <a:rPr lang="en-US" dirty="0" err="1">
                <a:latin typeface="Lucida Console" panose="020B0609040504020204" pitchFamily="49" charset="0"/>
              </a:rPr>
              <a:t>Const</a:t>
            </a:r>
            <a:r>
              <a:rPr lang="en-US" dirty="0">
                <a:latin typeface="Lucida Console" panose="020B0609040504020204" pitchFamily="49" charset="0"/>
              </a:rPr>
              <a:t>:</a:t>
            </a:r>
          </a:p>
          <a:p>
            <a:pPr marL="0" indent="0">
              <a:buNone/>
            </a:pPr>
            <a:r>
              <a:rPr lang="en-US" dirty="0">
                <a:latin typeface="Lucida Console" panose="020B0609040504020204" pitchFamily="49" charset="0"/>
              </a:rPr>
              <a:t>    def __</a:t>
            </a:r>
            <a:r>
              <a:rPr lang="en-US" dirty="0" err="1">
                <a:latin typeface="Lucida Console" panose="020B0609040504020204" pitchFamily="49" charset="0"/>
              </a:rPr>
              <a:t>init</a:t>
            </a:r>
            <a:r>
              <a:rPr lang="en-US" dirty="0">
                <a:latin typeface="Lucida Console" panose="020B0609040504020204" pitchFamily="49" charset="0"/>
              </a:rPr>
              <a:t>__(self, </a:t>
            </a:r>
            <a:r>
              <a:rPr lang="en-US" dirty="0" err="1">
                <a:latin typeface="Lucida Console" panose="020B0609040504020204" pitchFamily="49" charset="0"/>
              </a:rPr>
              <a:t>val</a:t>
            </a:r>
            <a:r>
              <a:rPr lang="en-US" dirty="0">
                <a:latin typeface="Lucida Console" panose="020B0609040504020204" pitchFamily="49" charset="0"/>
              </a:rPr>
              <a:t>):</a:t>
            </a:r>
          </a:p>
          <a:p>
            <a:pPr marL="0" indent="0">
              <a:buNone/>
            </a:pPr>
            <a:r>
              <a:rPr lang="en-US" dirty="0">
                <a:latin typeface="Lucida Console" panose="020B0609040504020204" pitchFamily="49" charset="0"/>
              </a:rPr>
              <a:t>        </a:t>
            </a:r>
            <a:r>
              <a:rPr lang="en-US" dirty="0" err="1">
                <a:latin typeface="Lucida Console" panose="020B0609040504020204" pitchFamily="49" charset="0"/>
              </a:rPr>
              <a:t>self.val</a:t>
            </a:r>
            <a:r>
              <a:rPr lang="en-US" dirty="0">
                <a:latin typeface="Lucida Console" panose="020B0609040504020204" pitchFamily="49" charset="0"/>
              </a:rPr>
              <a:t> = </a:t>
            </a:r>
            <a:r>
              <a:rPr lang="en-US" dirty="0" err="1">
                <a:latin typeface="Lucida Console" panose="020B0609040504020204" pitchFamily="49" charset="0"/>
              </a:rPr>
              <a:t>val</a:t>
            </a:r>
            <a:endParaRPr lang="en-US" dirty="0">
              <a:latin typeface="Lucida Console" panose="020B0609040504020204" pitchFamily="49" charset="0"/>
            </a:endParaRPr>
          </a:p>
          <a:p>
            <a:pPr marL="0" indent="0">
              <a:buNone/>
            </a:pPr>
            <a:endParaRPr lang="en-US" dirty="0">
              <a:latin typeface="Lucida Console" panose="020B0609040504020204" pitchFamily="49" charset="0"/>
            </a:endParaRPr>
          </a:p>
          <a:p>
            <a:pPr marL="0" indent="0">
              <a:buNone/>
            </a:pPr>
            <a:r>
              <a:rPr lang="en-US" dirty="0">
                <a:latin typeface="Lucida Console" panose="020B0609040504020204" pitchFamily="49" charset="0"/>
              </a:rPr>
              <a:t>    def </a:t>
            </a:r>
            <a:r>
              <a:rPr lang="en-US" dirty="0" err="1">
                <a:latin typeface="Lucida Console" panose="020B0609040504020204" pitchFamily="49" charset="0"/>
              </a:rPr>
              <a:t>eval</a:t>
            </a:r>
            <a:r>
              <a:rPr lang="en-US" dirty="0">
                <a:latin typeface="Lucida Console" panose="020B0609040504020204" pitchFamily="49" charset="0"/>
              </a:rPr>
              <a:t>(self):</a:t>
            </a:r>
          </a:p>
          <a:p>
            <a:pPr marL="0" indent="0">
              <a:buNone/>
            </a:pPr>
            <a:r>
              <a:rPr lang="en-US" dirty="0">
                <a:latin typeface="Lucida Console" panose="020B0609040504020204" pitchFamily="49" charset="0"/>
              </a:rPr>
              <a:t>        return </a:t>
            </a:r>
            <a:r>
              <a:rPr lang="en-US" dirty="0" err="1">
                <a:latin typeface="Lucida Console" panose="020B0609040504020204" pitchFamily="49" charset="0"/>
              </a:rPr>
              <a:t>self.val</a:t>
            </a:r>
            <a:endParaRPr lang="en-US" dirty="0">
              <a:latin typeface="Lucida Console" panose="020B0609040504020204" pitchFamily="49" charset="0"/>
            </a:endParaRPr>
          </a:p>
          <a:p>
            <a:pPr marL="0" indent="0">
              <a:buNone/>
            </a:pPr>
            <a:endParaRPr lang="en-US" dirty="0">
              <a:latin typeface="Lucida Console" panose="020B0609040504020204" pitchFamily="49" charset="0"/>
            </a:endParaRPr>
          </a:p>
          <a:p>
            <a:pPr marL="0" indent="0">
              <a:buNone/>
            </a:pPr>
            <a:r>
              <a:rPr lang="en-US" dirty="0">
                <a:latin typeface="Lucida Console" panose="020B0609040504020204" pitchFamily="49" charset="0"/>
              </a:rPr>
              <a:t>def </a:t>
            </a:r>
            <a:r>
              <a:rPr lang="en-US" dirty="0" err="1">
                <a:latin typeface="Lucida Console" panose="020B0609040504020204" pitchFamily="49" charset="0"/>
              </a:rPr>
              <a:t>BinOp</a:t>
            </a:r>
            <a:r>
              <a:rPr lang="en-US" dirty="0">
                <a:latin typeface="Lucida Console" panose="020B0609040504020204" pitchFamily="49" charset="0"/>
              </a:rPr>
              <a:t>(</a:t>
            </a:r>
            <a:r>
              <a:rPr lang="en-US" dirty="0" err="1">
                <a:latin typeface="Lucida Console" panose="020B0609040504020204" pitchFamily="49" charset="0"/>
              </a:rPr>
              <a:t>fn</a:t>
            </a:r>
            <a:r>
              <a:rPr lang="en-US" dirty="0">
                <a:latin typeface="Lucida Console" panose="020B0609040504020204" pitchFamily="49" charset="0"/>
              </a:rPr>
              <a:t>):</a:t>
            </a:r>
          </a:p>
          <a:p>
            <a:pPr marL="0" indent="0">
              <a:buNone/>
            </a:pPr>
            <a:r>
              <a:rPr lang="en-US" dirty="0">
                <a:latin typeface="Lucida Console" panose="020B0609040504020204" pitchFamily="49" charset="0"/>
              </a:rPr>
              <a:t>    class </a:t>
            </a:r>
            <a:r>
              <a:rPr lang="en-US" dirty="0" err="1">
                <a:latin typeface="Lucida Console" panose="020B0609040504020204" pitchFamily="49" charset="0"/>
              </a:rPr>
              <a:t>BinOpClass</a:t>
            </a:r>
            <a:r>
              <a:rPr lang="en-US" dirty="0">
                <a:latin typeface="Lucida Console" panose="020B0609040504020204" pitchFamily="49" charset="0"/>
              </a:rPr>
              <a:t>:</a:t>
            </a:r>
          </a:p>
          <a:p>
            <a:pPr marL="0" indent="0">
              <a:buNone/>
            </a:pPr>
            <a:r>
              <a:rPr lang="en-US" dirty="0">
                <a:latin typeface="Lucida Console" panose="020B0609040504020204" pitchFamily="49" charset="0"/>
              </a:rPr>
              <a:t>        def __</a:t>
            </a:r>
            <a:r>
              <a:rPr lang="en-US" dirty="0" err="1">
                <a:latin typeface="Lucida Console" panose="020B0609040504020204" pitchFamily="49" charset="0"/>
              </a:rPr>
              <a:t>init</a:t>
            </a:r>
            <a:r>
              <a:rPr lang="en-US" dirty="0">
                <a:latin typeface="Lucida Console" panose="020B0609040504020204" pitchFamily="49" charset="0"/>
              </a:rPr>
              <a:t>__(self, </a:t>
            </a:r>
            <a:r>
              <a:rPr lang="en-US" dirty="0" err="1">
                <a:latin typeface="Lucida Console" panose="020B0609040504020204" pitchFamily="49" charset="0"/>
              </a:rPr>
              <a:t>lhs</a:t>
            </a:r>
            <a:r>
              <a:rPr lang="en-US" dirty="0">
                <a:latin typeface="Lucida Console" panose="020B0609040504020204" pitchFamily="49" charset="0"/>
              </a:rPr>
              <a:t>, </a:t>
            </a:r>
            <a:r>
              <a:rPr lang="en-US" dirty="0" err="1">
                <a:latin typeface="Lucida Console" panose="020B0609040504020204" pitchFamily="49" charset="0"/>
              </a:rPr>
              <a:t>rhs</a:t>
            </a:r>
            <a:r>
              <a:rPr lang="en-US" dirty="0">
                <a:latin typeface="Lucida Console" panose="020B0609040504020204" pitchFamily="49" charset="0"/>
              </a:rPr>
              <a:t>):</a:t>
            </a:r>
          </a:p>
          <a:p>
            <a:pPr marL="0" indent="0">
              <a:buNone/>
            </a:pPr>
            <a:r>
              <a:rPr lang="en-US" dirty="0">
                <a:latin typeface="Lucida Console" panose="020B0609040504020204" pitchFamily="49" charset="0"/>
              </a:rPr>
              <a:t>            </a:t>
            </a:r>
            <a:r>
              <a:rPr lang="en-US" dirty="0" err="1">
                <a:latin typeface="Lucida Console" panose="020B0609040504020204" pitchFamily="49" charset="0"/>
              </a:rPr>
              <a:t>self.lhs</a:t>
            </a:r>
            <a:r>
              <a:rPr lang="en-US" dirty="0">
                <a:latin typeface="Lucida Console" panose="020B0609040504020204" pitchFamily="49" charset="0"/>
              </a:rPr>
              <a:t> = </a:t>
            </a:r>
            <a:r>
              <a:rPr lang="en-US" dirty="0" err="1">
                <a:latin typeface="Lucida Console" panose="020B0609040504020204" pitchFamily="49" charset="0"/>
              </a:rPr>
              <a:t>lhs</a:t>
            </a:r>
            <a:endParaRPr lang="en-US" dirty="0">
              <a:latin typeface="Lucida Console" panose="020B0609040504020204" pitchFamily="49" charset="0"/>
            </a:endParaRPr>
          </a:p>
          <a:p>
            <a:pPr marL="0" indent="0">
              <a:buNone/>
            </a:pPr>
            <a:r>
              <a:rPr lang="en-US" dirty="0">
                <a:latin typeface="Lucida Console" panose="020B0609040504020204" pitchFamily="49" charset="0"/>
              </a:rPr>
              <a:t>            </a:t>
            </a:r>
            <a:r>
              <a:rPr lang="en-US" dirty="0" err="1">
                <a:latin typeface="Lucida Console" panose="020B0609040504020204" pitchFamily="49" charset="0"/>
              </a:rPr>
              <a:t>self.rhs</a:t>
            </a:r>
            <a:r>
              <a:rPr lang="en-US" dirty="0">
                <a:latin typeface="Lucida Console" panose="020B0609040504020204" pitchFamily="49" charset="0"/>
              </a:rPr>
              <a:t> = </a:t>
            </a:r>
            <a:r>
              <a:rPr lang="en-US" dirty="0" err="1">
                <a:latin typeface="Lucida Console" panose="020B0609040504020204" pitchFamily="49" charset="0"/>
              </a:rPr>
              <a:t>rhs</a:t>
            </a:r>
            <a:endParaRPr lang="en-US" dirty="0">
              <a:latin typeface="Lucida Console" panose="020B0609040504020204" pitchFamily="49" charset="0"/>
            </a:endParaRPr>
          </a:p>
          <a:p>
            <a:pPr marL="0" indent="0">
              <a:buNone/>
            </a:pPr>
            <a:endParaRPr lang="en-US" dirty="0">
              <a:latin typeface="Lucida Console" panose="020B0609040504020204" pitchFamily="49" charset="0"/>
            </a:endParaRPr>
          </a:p>
          <a:p>
            <a:pPr marL="0" indent="0">
              <a:buNone/>
            </a:pPr>
            <a:r>
              <a:rPr lang="en-US" dirty="0">
                <a:latin typeface="Lucida Console" panose="020B0609040504020204" pitchFamily="49" charset="0"/>
              </a:rPr>
              <a:t>        def </a:t>
            </a:r>
            <a:r>
              <a:rPr lang="en-US" dirty="0" err="1">
                <a:latin typeface="Lucida Console" panose="020B0609040504020204" pitchFamily="49" charset="0"/>
              </a:rPr>
              <a:t>eval</a:t>
            </a:r>
            <a:r>
              <a:rPr lang="en-US" dirty="0">
                <a:latin typeface="Lucida Console" panose="020B0609040504020204" pitchFamily="49" charset="0"/>
              </a:rPr>
              <a:t>(self):</a:t>
            </a:r>
          </a:p>
          <a:p>
            <a:pPr marL="0" indent="0">
              <a:buNone/>
            </a:pPr>
            <a:r>
              <a:rPr lang="en-US" dirty="0">
                <a:latin typeface="Lucida Console" panose="020B0609040504020204" pitchFamily="49" charset="0"/>
              </a:rPr>
              <a:t>            return </a:t>
            </a:r>
            <a:r>
              <a:rPr lang="en-US" dirty="0" err="1">
                <a:latin typeface="Lucida Console" panose="020B0609040504020204" pitchFamily="49" charset="0"/>
              </a:rPr>
              <a:t>fn</a:t>
            </a:r>
            <a:r>
              <a:rPr lang="en-US" dirty="0">
                <a:latin typeface="Lucida Console" panose="020B0609040504020204" pitchFamily="49" charset="0"/>
              </a:rPr>
              <a:t>(</a:t>
            </a:r>
            <a:r>
              <a:rPr lang="en-US" dirty="0" err="1">
                <a:latin typeface="Lucida Console" panose="020B0609040504020204" pitchFamily="49" charset="0"/>
              </a:rPr>
              <a:t>self.lhs.eval</a:t>
            </a:r>
            <a:r>
              <a:rPr lang="en-US" dirty="0">
                <a:latin typeface="Lucida Console" panose="020B0609040504020204" pitchFamily="49" charset="0"/>
              </a:rPr>
              <a:t>(), </a:t>
            </a:r>
            <a:r>
              <a:rPr lang="en-US" dirty="0" err="1">
                <a:latin typeface="Lucida Console" panose="020B0609040504020204" pitchFamily="49" charset="0"/>
              </a:rPr>
              <a:t>self.rhs.eval</a:t>
            </a:r>
            <a:r>
              <a:rPr lang="en-US" dirty="0">
                <a:latin typeface="Lucida Console" panose="020B0609040504020204" pitchFamily="49" charset="0"/>
              </a:rPr>
              <a:t>())</a:t>
            </a:r>
          </a:p>
          <a:p>
            <a:pPr marL="0" indent="0">
              <a:buNone/>
            </a:pPr>
            <a:endParaRPr lang="en-US" dirty="0">
              <a:latin typeface="Lucida Console" panose="020B0609040504020204" pitchFamily="49" charset="0"/>
            </a:endParaRPr>
          </a:p>
          <a:p>
            <a:pPr marL="0" indent="0">
              <a:buNone/>
            </a:pPr>
            <a:r>
              <a:rPr lang="en-US" dirty="0">
                <a:latin typeface="Lucida Console" panose="020B0609040504020204" pitchFamily="49" charset="0"/>
              </a:rPr>
              <a:t>    return </a:t>
            </a:r>
            <a:r>
              <a:rPr lang="en-US" dirty="0" err="1">
                <a:latin typeface="Lucida Console" panose="020B0609040504020204" pitchFamily="49" charset="0"/>
              </a:rPr>
              <a:t>BinOpClass</a:t>
            </a:r>
            <a:endParaRPr lang="en-US" dirty="0">
              <a:latin typeface="Lucida Console" panose="020B0609040504020204" pitchFamily="49" charset="0"/>
            </a:endParaRPr>
          </a:p>
          <a:p>
            <a:pPr marL="0" indent="0">
              <a:buNone/>
            </a:pPr>
            <a:endParaRPr lang="en-US" dirty="0">
              <a:latin typeface="Lucida Console" panose="020B0609040504020204" pitchFamily="49" charset="0"/>
            </a:endParaRPr>
          </a:p>
          <a:p>
            <a:pPr marL="0" indent="0">
              <a:buNone/>
            </a:pPr>
            <a:r>
              <a:rPr lang="en-US" dirty="0">
                <a:latin typeface="Lucida Console" panose="020B0609040504020204" pitchFamily="49" charset="0"/>
              </a:rPr>
              <a:t>Plus = </a:t>
            </a:r>
            <a:r>
              <a:rPr lang="en-US" dirty="0" err="1">
                <a:latin typeface="Lucida Console" panose="020B0609040504020204" pitchFamily="49" charset="0"/>
              </a:rPr>
              <a:t>BinOp</a:t>
            </a:r>
            <a:r>
              <a:rPr lang="en-US" dirty="0">
                <a:latin typeface="Lucida Console" panose="020B0609040504020204" pitchFamily="49" charset="0"/>
              </a:rPr>
              <a:t>(</a:t>
            </a:r>
            <a:r>
              <a:rPr lang="en-US" dirty="0" err="1">
                <a:latin typeface="Lucida Console" panose="020B0609040504020204" pitchFamily="49" charset="0"/>
              </a:rPr>
              <a:t>int</a:t>
            </a:r>
            <a:r>
              <a:rPr lang="en-US" dirty="0">
                <a:latin typeface="Lucida Console" panose="020B0609040504020204" pitchFamily="49" charset="0"/>
              </a:rPr>
              <a:t>.__add__)</a:t>
            </a:r>
          </a:p>
          <a:p>
            <a:pPr marL="0" indent="0">
              <a:buNone/>
            </a:pPr>
            <a:r>
              <a:rPr lang="en-US" dirty="0">
                <a:latin typeface="Lucida Console" panose="020B0609040504020204" pitchFamily="49" charset="0"/>
              </a:rPr>
              <a:t>Sub = </a:t>
            </a:r>
            <a:r>
              <a:rPr lang="en-US" dirty="0" err="1">
                <a:latin typeface="Lucida Console" panose="020B0609040504020204" pitchFamily="49" charset="0"/>
              </a:rPr>
              <a:t>BinOp</a:t>
            </a:r>
            <a:r>
              <a:rPr lang="en-US" dirty="0">
                <a:latin typeface="Lucida Console" panose="020B0609040504020204" pitchFamily="49" charset="0"/>
              </a:rPr>
              <a:t>(</a:t>
            </a:r>
            <a:r>
              <a:rPr lang="en-US" dirty="0" err="1">
                <a:latin typeface="Lucida Console" panose="020B0609040504020204" pitchFamily="49" charset="0"/>
              </a:rPr>
              <a:t>int</a:t>
            </a:r>
            <a:r>
              <a:rPr lang="en-US" dirty="0">
                <a:latin typeface="Lucida Console" panose="020B0609040504020204" pitchFamily="49" charset="0"/>
              </a:rPr>
              <a:t>.__sub__)</a:t>
            </a:r>
          </a:p>
          <a:p>
            <a:pPr marL="0" indent="0">
              <a:buNone/>
            </a:pPr>
            <a:r>
              <a:rPr lang="en-US" dirty="0" err="1">
                <a:latin typeface="Lucida Console" panose="020B0609040504020204" pitchFamily="49" charset="0"/>
              </a:rPr>
              <a:t>Mul</a:t>
            </a:r>
            <a:r>
              <a:rPr lang="en-US" dirty="0">
                <a:latin typeface="Lucida Console" panose="020B0609040504020204" pitchFamily="49" charset="0"/>
              </a:rPr>
              <a:t> = </a:t>
            </a:r>
            <a:r>
              <a:rPr lang="en-US" dirty="0" err="1">
                <a:latin typeface="Lucida Console" panose="020B0609040504020204" pitchFamily="49" charset="0"/>
              </a:rPr>
              <a:t>BinOp</a:t>
            </a:r>
            <a:r>
              <a:rPr lang="en-US" dirty="0">
                <a:latin typeface="Lucida Console" panose="020B0609040504020204" pitchFamily="49" charset="0"/>
              </a:rPr>
              <a:t>(</a:t>
            </a:r>
            <a:r>
              <a:rPr lang="en-US" dirty="0" err="1">
                <a:latin typeface="Lucida Console" panose="020B0609040504020204" pitchFamily="49" charset="0"/>
              </a:rPr>
              <a:t>int</a:t>
            </a:r>
            <a:r>
              <a:rPr lang="en-US" dirty="0">
                <a:latin typeface="Lucida Console" panose="020B0609040504020204" pitchFamily="49" charset="0"/>
              </a:rPr>
              <a:t>.__</a:t>
            </a:r>
            <a:r>
              <a:rPr lang="en-US" dirty="0" err="1">
                <a:latin typeface="Lucida Console" panose="020B0609040504020204" pitchFamily="49" charset="0"/>
              </a:rPr>
              <a:t>mul</a:t>
            </a:r>
            <a:r>
              <a:rPr lang="en-US" dirty="0">
                <a:latin typeface="Lucida Console" panose="020B0609040504020204" pitchFamily="49" charset="0"/>
              </a:rPr>
              <a:t>__)</a:t>
            </a:r>
          </a:p>
          <a:p>
            <a:pPr marL="0" indent="0">
              <a:buNone/>
            </a:pPr>
            <a:r>
              <a:rPr lang="en-US" dirty="0" err="1">
                <a:latin typeface="Lucida Console" panose="020B0609040504020204" pitchFamily="49" charset="0"/>
              </a:rPr>
              <a:t>Div</a:t>
            </a:r>
            <a:r>
              <a:rPr lang="en-US" dirty="0">
                <a:latin typeface="Lucida Console" panose="020B0609040504020204" pitchFamily="49" charset="0"/>
              </a:rPr>
              <a:t> = </a:t>
            </a:r>
            <a:r>
              <a:rPr lang="en-US" dirty="0" err="1">
                <a:latin typeface="Lucida Console" panose="020B0609040504020204" pitchFamily="49" charset="0"/>
              </a:rPr>
              <a:t>BinOp</a:t>
            </a:r>
            <a:r>
              <a:rPr lang="en-US" dirty="0">
                <a:latin typeface="Lucida Console" panose="020B0609040504020204" pitchFamily="49" charset="0"/>
              </a:rPr>
              <a:t>(</a:t>
            </a:r>
            <a:r>
              <a:rPr lang="en-US" dirty="0" err="1">
                <a:latin typeface="Lucida Console" panose="020B0609040504020204" pitchFamily="49" charset="0"/>
              </a:rPr>
              <a:t>int</a:t>
            </a:r>
            <a:r>
              <a:rPr lang="en-US" dirty="0">
                <a:latin typeface="Lucida Console" panose="020B0609040504020204" pitchFamily="49" charset="0"/>
              </a:rPr>
              <a:t>.__</a:t>
            </a:r>
            <a:r>
              <a:rPr lang="en-US" dirty="0" err="1">
                <a:latin typeface="Lucida Console" panose="020B0609040504020204" pitchFamily="49" charset="0"/>
              </a:rPr>
              <a:t>floordiv</a:t>
            </a:r>
            <a:r>
              <a:rPr lang="en-US" dirty="0">
                <a:latin typeface="Lucida Console" panose="020B0609040504020204" pitchFamily="49" charset="0"/>
              </a:rPr>
              <a:t>__)</a:t>
            </a:r>
          </a:p>
        </p:txBody>
      </p:sp>
      <p:sp>
        <p:nvSpPr>
          <p:cNvPr id="5" name="Content Placeholder 4">
            <a:extLst>
              <a:ext uri="{FF2B5EF4-FFF2-40B4-BE49-F238E27FC236}">
                <a16:creationId xmlns:a16="http://schemas.microsoft.com/office/drawing/2014/main" id="{25628774-661F-427B-B082-58830A1CBE90}"/>
              </a:ext>
            </a:extLst>
          </p:cNvPr>
          <p:cNvSpPr>
            <a:spLocks noGrp="1"/>
          </p:cNvSpPr>
          <p:nvPr>
            <p:ph sz="half" idx="2"/>
          </p:nvPr>
        </p:nvSpPr>
        <p:spPr/>
        <p:txBody>
          <a:bodyPr>
            <a:normAutofit fontScale="25000" lnSpcReduction="20000"/>
          </a:bodyPr>
          <a:lstStyle/>
          <a:p>
            <a:pPr marL="0" indent="0">
              <a:buNone/>
            </a:pPr>
            <a:r>
              <a:rPr lang="en-US" dirty="0">
                <a:latin typeface="Lucida Console" panose="020B0609040504020204" pitchFamily="49" charset="0"/>
              </a:rPr>
              <a:t>…</a:t>
            </a:r>
          </a:p>
          <a:p>
            <a:pPr marL="0" indent="0">
              <a:buNone/>
            </a:pPr>
            <a:r>
              <a:rPr lang="en-US" dirty="0">
                <a:latin typeface="Lucida Console" panose="020B0609040504020204" pitchFamily="49" charset="0"/>
              </a:rPr>
              <a:t># some assembly required</a:t>
            </a:r>
          </a:p>
          <a:p>
            <a:pPr marL="0" indent="0">
              <a:buNone/>
            </a:pPr>
            <a:r>
              <a:rPr lang="en-US" dirty="0">
                <a:latin typeface="Lucida Console" panose="020B0609040504020204" pitchFamily="49" charset="0"/>
              </a:rPr>
              <a:t>def expr(input):</a:t>
            </a:r>
          </a:p>
          <a:p>
            <a:pPr marL="0" indent="0">
              <a:buNone/>
            </a:pPr>
            <a:r>
              <a:rPr lang="en-US" dirty="0">
                <a:latin typeface="Lucida Console" panose="020B0609040504020204" pitchFamily="49" charset="0"/>
              </a:rPr>
              <a:t>    return alt(</a:t>
            </a:r>
          </a:p>
          <a:p>
            <a:pPr marL="0" indent="0">
              <a:buNone/>
            </a:pPr>
            <a:r>
              <a:rPr lang="en-US" dirty="0">
                <a:latin typeface="Lucida Console" panose="020B0609040504020204" pitchFamily="49" charset="0"/>
              </a:rPr>
              <a:t>        </a:t>
            </a:r>
            <a:r>
              <a:rPr lang="en-US" dirty="0" err="1">
                <a:latin typeface="Lucida Console" panose="020B0609040504020204" pitchFamily="49" charset="0"/>
              </a:rPr>
              <a:t>fmap</a:t>
            </a:r>
            <a:r>
              <a:rPr lang="en-US" dirty="0">
                <a:latin typeface="Lucida Console" panose="020B0609040504020204" pitchFamily="49" charset="0"/>
              </a:rPr>
              <a:t>(</a:t>
            </a:r>
            <a:r>
              <a:rPr lang="en-US" dirty="0" err="1">
                <a:latin typeface="Lucida Console" panose="020B0609040504020204" pitchFamily="49" charset="0"/>
              </a:rPr>
              <a:t>Const</a:t>
            </a:r>
            <a:r>
              <a:rPr lang="en-US" dirty="0">
                <a:latin typeface="Lucida Console" panose="020B0609040504020204" pitchFamily="49" charset="0"/>
              </a:rPr>
              <a:t>, token(integer)), # </a:t>
            </a:r>
            <a:r>
              <a:rPr lang="en-US" dirty="0" err="1">
                <a:latin typeface="Lucida Console" panose="020B0609040504020204" pitchFamily="49" charset="0"/>
              </a:rPr>
              <a:t>const</a:t>
            </a:r>
            <a:r>
              <a:rPr lang="en-US" dirty="0">
                <a:latin typeface="Lucida Console" panose="020B0609040504020204" pitchFamily="49" charset="0"/>
              </a:rPr>
              <a:t>, or</a:t>
            </a:r>
          </a:p>
          <a:p>
            <a:pPr marL="0" indent="0">
              <a:buNone/>
            </a:pPr>
            <a:r>
              <a:rPr lang="en-US" dirty="0">
                <a:latin typeface="Lucida Console" panose="020B0609040504020204" pitchFamily="49" charset="0"/>
              </a:rPr>
              <a:t>        </a:t>
            </a:r>
            <a:r>
              <a:rPr lang="en-US" dirty="0" err="1">
                <a:latin typeface="Lucida Console" panose="020B0609040504020204" pitchFamily="49" charset="0"/>
              </a:rPr>
              <a:t>fmap</a:t>
            </a:r>
            <a:r>
              <a:rPr lang="en-US" dirty="0">
                <a:latin typeface="Lucida Console" panose="020B0609040504020204" pitchFamily="49" charset="0"/>
              </a:rPr>
              <a:t>(lambda </a:t>
            </a:r>
            <a:r>
              <a:rPr lang="en-US" dirty="0" err="1">
                <a:latin typeface="Lucida Console" panose="020B0609040504020204" pitchFamily="49" charset="0"/>
              </a:rPr>
              <a:t>xs</a:t>
            </a:r>
            <a:r>
              <a:rPr lang="en-US" dirty="0">
                <a:latin typeface="Lucida Console" panose="020B0609040504020204" pitchFamily="49" charset="0"/>
              </a:rPr>
              <a:t>: Plus(</a:t>
            </a:r>
            <a:r>
              <a:rPr lang="en-US" dirty="0" err="1">
                <a:latin typeface="Lucida Console" panose="020B0609040504020204" pitchFamily="49" charset="0"/>
              </a:rPr>
              <a:t>xs</a:t>
            </a:r>
            <a:r>
              <a:rPr lang="en-US" dirty="0">
                <a:latin typeface="Lucida Console" panose="020B0609040504020204" pitchFamily="49" charset="0"/>
              </a:rPr>
              <a:t>[1], </a:t>
            </a:r>
            <a:r>
              <a:rPr lang="en-US" dirty="0" err="1">
                <a:latin typeface="Lucida Console" panose="020B0609040504020204" pitchFamily="49" charset="0"/>
              </a:rPr>
              <a:t>xs</a:t>
            </a:r>
            <a:r>
              <a:rPr lang="en-US" dirty="0">
                <a:latin typeface="Lucida Console" panose="020B0609040504020204" pitchFamily="49" charset="0"/>
              </a:rPr>
              <a:t>[2]),</a:t>
            </a:r>
          </a:p>
          <a:p>
            <a:pPr marL="0" indent="0">
              <a:buNone/>
            </a:pPr>
            <a:r>
              <a:rPr lang="en-US" dirty="0">
                <a:latin typeface="Lucida Console" panose="020B0609040504020204" pitchFamily="49" charset="0"/>
              </a:rPr>
              <a:t>            form(chain(token(char('+')), expr, expr))),</a:t>
            </a:r>
          </a:p>
          <a:p>
            <a:pPr marL="0" indent="0">
              <a:buNone/>
            </a:pPr>
            <a:r>
              <a:rPr lang="en-US" dirty="0">
                <a:latin typeface="Lucida Console" panose="020B0609040504020204" pitchFamily="49" charset="0"/>
              </a:rPr>
              <a:t>        </a:t>
            </a:r>
            <a:r>
              <a:rPr lang="en-US" dirty="0" err="1">
                <a:latin typeface="Lucida Console" panose="020B0609040504020204" pitchFamily="49" charset="0"/>
              </a:rPr>
              <a:t>fmap</a:t>
            </a:r>
            <a:r>
              <a:rPr lang="en-US" dirty="0">
                <a:latin typeface="Lucida Console" panose="020B0609040504020204" pitchFamily="49" charset="0"/>
              </a:rPr>
              <a:t>(lambda </a:t>
            </a:r>
            <a:r>
              <a:rPr lang="en-US" dirty="0" err="1">
                <a:latin typeface="Lucida Console" panose="020B0609040504020204" pitchFamily="49" charset="0"/>
              </a:rPr>
              <a:t>xs</a:t>
            </a:r>
            <a:r>
              <a:rPr lang="en-US" dirty="0">
                <a:latin typeface="Lucida Console" panose="020B0609040504020204" pitchFamily="49" charset="0"/>
              </a:rPr>
              <a:t>: Sub(</a:t>
            </a:r>
            <a:r>
              <a:rPr lang="en-US" dirty="0" err="1">
                <a:latin typeface="Lucida Console" panose="020B0609040504020204" pitchFamily="49" charset="0"/>
              </a:rPr>
              <a:t>xs</a:t>
            </a:r>
            <a:r>
              <a:rPr lang="en-US" dirty="0">
                <a:latin typeface="Lucida Console" panose="020B0609040504020204" pitchFamily="49" charset="0"/>
              </a:rPr>
              <a:t>[1], </a:t>
            </a:r>
            <a:r>
              <a:rPr lang="en-US" dirty="0" err="1">
                <a:latin typeface="Lucida Console" panose="020B0609040504020204" pitchFamily="49" charset="0"/>
              </a:rPr>
              <a:t>xs</a:t>
            </a:r>
            <a:r>
              <a:rPr lang="en-US" dirty="0">
                <a:latin typeface="Lucida Console" panose="020B0609040504020204" pitchFamily="49" charset="0"/>
              </a:rPr>
              <a:t>[2]),</a:t>
            </a:r>
          </a:p>
          <a:p>
            <a:pPr marL="0" indent="0">
              <a:buNone/>
            </a:pPr>
            <a:r>
              <a:rPr lang="en-US" dirty="0">
                <a:latin typeface="Lucida Console" panose="020B0609040504020204" pitchFamily="49" charset="0"/>
              </a:rPr>
              <a:t>            form(chain(token(char('-')), expr, expr))),</a:t>
            </a:r>
          </a:p>
          <a:p>
            <a:pPr marL="0" indent="0">
              <a:buNone/>
            </a:pPr>
            <a:r>
              <a:rPr lang="en-US" dirty="0">
                <a:latin typeface="Lucida Console" panose="020B0609040504020204" pitchFamily="49" charset="0"/>
              </a:rPr>
              <a:t>        </a:t>
            </a:r>
            <a:r>
              <a:rPr lang="en-US" dirty="0" err="1">
                <a:latin typeface="Lucida Console" panose="020B0609040504020204" pitchFamily="49" charset="0"/>
              </a:rPr>
              <a:t>fmap</a:t>
            </a:r>
            <a:r>
              <a:rPr lang="en-US" dirty="0">
                <a:latin typeface="Lucida Console" panose="020B0609040504020204" pitchFamily="49" charset="0"/>
              </a:rPr>
              <a:t>(lambda </a:t>
            </a:r>
            <a:r>
              <a:rPr lang="en-US" dirty="0" err="1">
                <a:latin typeface="Lucida Console" panose="020B0609040504020204" pitchFamily="49" charset="0"/>
              </a:rPr>
              <a:t>xs</a:t>
            </a:r>
            <a:r>
              <a:rPr lang="en-US" dirty="0">
                <a:latin typeface="Lucida Console" panose="020B0609040504020204" pitchFamily="49" charset="0"/>
              </a:rPr>
              <a:t>: </a:t>
            </a:r>
            <a:r>
              <a:rPr lang="en-US" dirty="0" err="1">
                <a:latin typeface="Lucida Console" panose="020B0609040504020204" pitchFamily="49" charset="0"/>
              </a:rPr>
              <a:t>Mul</a:t>
            </a:r>
            <a:r>
              <a:rPr lang="en-US" dirty="0">
                <a:latin typeface="Lucida Console" panose="020B0609040504020204" pitchFamily="49" charset="0"/>
              </a:rPr>
              <a:t>(</a:t>
            </a:r>
            <a:r>
              <a:rPr lang="en-US" dirty="0" err="1">
                <a:latin typeface="Lucida Console" panose="020B0609040504020204" pitchFamily="49" charset="0"/>
              </a:rPr>
              <a:t>xs</a:t>
            </a:r>
            <a:r>
              <a:rPr lang="en-US" dirty="0">
                <a:latin typeface="Lucida Console" panose="020B0609040504020204" pitchFamily="49" charset="0"/>
              </a:rPr>
              <a:t>[1], </a:t>
            </a:r>
            <a:r>
              <a:rPr lang="en-US" dirty="0" err="1">
                <a:latin typeface="Lucida Console" panose="020B0609040504020204" pitchFamily="49" charset="0"/>
              </a:rPr>
              <a:t>xs</a:t>
            </a:r>
            <a:r>
              <a:rPr lang="en-US" dirty="0">
                <a:latin typeface="Lucida Console" panose="020B0609040504020204" pitchFamily="49" charset="0"/>
              </a:rPr>
              <a:t>[2]),</a:t>
            </a:r>
          </a:p>
          <a:p>
            <a:pPr marL="0" indent="0">
              <a:buNone/>
            </a:pPr>
            <a:r>
              <a:rPr lang="en-US" dirty="0">
                <a:latin typeface="Lucida Console" panose="020B0609040504020204" pitchFamily="49" charset="0"/>
              </a:rPr>
              <a:t>            form(chain(token(char('*')), expr, expr))),</a:t>
            </a:r>
          </a:p>
          <a:p>
            <a:pPr marL="0" indent="0">
              <a:buNone/>
            </a:pPr>
            <a:r>
              <a:rPr lang="en-US" dirty="0">
                <a:latin typeface="Lucida Console" panose="020B0609040504020204" pitchFamily="49" charset="0"/>
              </a:rPr>
              <a:t>        </a:t>
            </a:r>
            <a:r>
              <a:rPr lang="en-US" dirty="0" err="1">
                <a:latin typeface="Lucida Console" panose="020B0609040504020204" pitchFamily="49" charset="0"/>
              </a:rPr>
              <a:t>fmap</a:t>
            </a:r>
            <a:r>
              <a:rPr lang="en-US" dirty="0">
                <a:latin typeface="Lucida Console" panose="020B0609040504020204" pitchFamily="49" charset="0"/>
              </a:rPr>
              <a:t>(lambda </a:t>
            </a:r>
            <a:r>
              <a:rPr lang="en-US" dirty="0" err="1">
                <a:latin typeface="Lucida Console" panose="020B0609040504020204" pitchFamily="49" charset="0"/>
              </a:rPr>
              <a:t>xs</a:t>
            </a:r>
            <a:r>
              <a:rPr lang="en-US" dirty="0">
                <a:latin typeface="Lucida Console" panose="020B0609040504020204" pitchFamily="49" charset="0"/>
              </a:rPr>
              <a:t>: </a:t>
            </a:r>
            <a:r>
              <a:rPr lang="en-US" dirty="0" err="1">
                <a:latin typeface="Lucida Console" panose="020B0609040504020204" pitchFamily="49" charset="0"/>
              </a:rPr>
              <a:t>Div</a:t>
            </a:r>
            <a:r>
              <a:rPr lang="en-US" dirty="0">
                <a:latin typeface="Lucida Console" panose="020B0609040504020204" pitchFamily="49" charset="0"/>
              </a:rPr>
              <a:t>(</a:t>
            </a:r>
            <a:r>
              <a:rPr lang="en-US" dirty="0" err="1">
                <a:latin typeface="Lucida Console" panose="020B0609040504020204" pitchFamily="49" charset="0"/>
              </a:rPr>
              <a:t>xs</a:t>
            </a:r>
            <a:r>
              <a:rPr lang="en-US" dirty="0">
                <a:latin typeface="Lucida Console" panose="020B0609040504020204" pitchFamily="49" charset="0"/>
              </a:rPr>
              <a:t>[1], </a:t>
            </a:r>
            <a:r>
              <a:rPr lang="en-US" dirty="0" err="1">
                <a:latin typeface="Lucida Console" panose="020B0609040504020204" pitchFamily="49" charset="0"/>
              </a:rPr>
              <a:t>xs</a:t>
            </a:r>
            <a:r>
              <a:rPr lang="en-US" dirty="0">
                <a:latin typeface="Lucida Console" panose="020B0609040504020204" pitchFamily="49" charset="0"/>
              </a:rPr>
              <a:t>[2]),</a:t>
            </a:r>
          </a:p>
          <a:p>
            <a:pPr marL="0" indent="0">
              <a:buNone/>
            </a:pPr>
            <a:r>
              <a:rPr lang="en-US" dirty="0">
                <a:latin typeface="Lucida Console" panose="020B0609040504020204" pitchFamily="49" charset="0"/>
              </a:rPr>
              <a:t>            form(chain(token(char('/')), expr, expr))),</a:t>
            </a:r>
          </a:p>
          <a:p>
            <a:pPr marL="0" indent="0">
              <a:buNone/>
            </a:pPr>
            <a:r>
              <a:rPr lang="en-US" dirty="0">
                <a:latin typeface="Lucida Console" panose="020B0609040504020204" pitchFamily="49" charset="0"/>
              </a:rPr>
              <a:t>    )(input)</a:t>
            </a:r>
          </a:p>
          <a:p>
            <a:pPr marL="0" indent="0">
              <a:buNone/>
            </a:pPr>
            <a:endParaRPr lang="en-US" dirty="0">
              <a:latin typeface="Lucida Console" panose="020B0609040504020204" pitchFamily="49" charset="0"/>
            </a:endParaRPr>
          </a:p>
          <a:p>
            <a:pPr marL="0" indent="0">
              <a:buNone/>
            </a:pPr>
            <a:r>
              <a:rPr lang="en-US" dirty="0">
                <a:latin typeface="Lucida Console" panose="020B0609040504020204" pitchFamily="49" charset="0"/>
              </a:rPr>
              <a:t>def main(</a:t>
            </a:r>
            <a:r>
              <a:rPr lang="en-US" dirty="0" err="1">
                <a:latin typeface="Lucida Console" panose="020B0609040504020204" pitchFamily="49" charset="0"/>
              </a:rPr>
              <a:t>argv</a:t>
            </a:r>
            <a:r>
              <a:rPr lang="en-US" dirty="0">
                <a:latin typeface="Lucida Console" panose="020B0609040504020204" pitchFamily="49" charset="0"/>
              </a:rPr>
              <a:t>):</a:t>
            </a:r>
          </a:p>
          <a:p>
            <a:pPr marL="0" indent="0">
              <a:buNone/>
            </a:pPr>
            <a:r>
              <a:rPr lang="en-US" dirty="0">
                <a:latin typeface="Lucida Console" panose="020B0609040504020204" pitchFamily="49" charset="0"/>
              </a:rPr>
              <a:t>    </a:t>
            </a:r>
            <a:r>
              <a:rPr lang="en-US" dirty="0" err="1">
                <a:latin typeface="Lucida Console" panose="020B0609040504020204" pitchFamily="49" charset="0"/>
              </a:rPr>
              <a:t>source_expr</a:t>
            </a:r>
            <a:r>
              <a:rPr lang="en-US" dirty="0">
                <a:latin typeface="Lucida Console" panose="020B0609040504020204" pitchFamily="49" charset="0"/>
              </a:rPr>
              <a:t> = '(* 3 (+ 5 2))'</a:t>
            </a:r>
          </a:p>
          <a:p>
            <a:pPr marL="0" indent="0">
              <a:buNone/>
            </a:pPr>
            <a:r>
              <a:rPr lang="en-US" dirty="0">
                <a:latin typeface="Lucida Console" panose="020B0609040504020204" pitchFamily="49" charset="0"/>
              </a:rPr>
              <a:t>    (_, e) = expr(</a:t>
            </a:r>
            <a:r>
              <a:rPr lang="en-US" dirty="0" err="1">
                <a:latin typeface="Lucida Console" panose="020B0609040504020204" pitchFamily="49" charset="0"/>
              </a:rPr>
              <a:t>source_expr</a:t>
            </a:r>
            <a:r>
              <a:rPr lang="en-US" dirty="0">
                <a:latin typeface="Lucida Console" panose="020B0609040504020204" pitchFamily="49" charset="0"/>
              </a:rPr>
              <a:t>)</a:t>
            </a:r>
          </a:p>
          <a:p>
            <a:pPr marL="0" indent="0">
              <a:buNone/>
            </a:pPr>
            <a:r>
              <a:rPr lang="en-US" dirty="0">
                <a:latin typeface="Lucida Console" panose="020B0609040504020204" pitchFamily="49" charset="0"/>
              </a:rPr>
              <a:t>    if e is None:</a:t>
            </a:r>
          </a:p>
          <a:p>
            <a:pPr marL="0" indent="0">
              <a:buNone/>
            </a:pPr>
            <a:r>
              <a:rPr lang="en-US" dirty="0">
                <a:latin typeface="Lucida Console" panose="020B0609040504020204" pitchFamily="49" charset="0"/>
              </a:rPr>
              <a:t>        print('Invalid expression.', file=</a:t>
            </a:r>
            <a:r>
              <a:rPr lang="en-US" dirty="0" err="1">
                <a:latin typeface="Lucida Console" panose="020B0609040504020204" pitchFamily="49" charset="0"/>
              </a:rPr>
              <a:t>sys.stderr</a:t>
            </a:r>
            <a:r>
              <a:rPr lang="en-US" dirty="0">
                <a:latin typeface="Lucida Console" panose="020B0609040504020204" pitchFamily="49" charset="0"/>
              </a:rPr>
              <a:t>)</a:t>
            </a:r>
          </a:p>
          <a:p>
            <a:pPr marL="0" indent="0">
              <a:buNone/>
            </a:pPr>
            <a:r>
              <a:rPr lang="en-US" dirty="0">
                <a:latin typeface="Lucida Console" panose="020B0609040504020204" pitchFamily="49" charset="0"/>
              </a:rPr>
              <a:t>        return 0</a:t>
            </a:r>
          </a:p>
          <a:p>
            <a:pPr marL="0" indent="0">
              <a:buNone/>
            </a:pPr>
            <a:r>
              <a:rPr lang="en-US" dirty="0">
                <a:latin typeface="Lucida Console" panose="020B0609040504020204" pitchFamily="49" charset="0"/>
              </a:rPr>
              <a:t>    print('{} = {}'.format(</a:t>
            </a:r>
            <a:r>
              <a:rPr lang="en-US" dirty="0" err="1">
                <a:latin typeface="Lucida Console" panose="020B0609040504020204" pitchFamily="49" charset="0"/>
              </a:rPr>
              <a:t>source_expr</a:t>
            </a:r>
            <a:r>
              <a:rPr lang="en-US" dirty="0">
                <a:latin typeface="Lucida Console" panose="020B0609040504020204" pitchFamily="49" charset="0"/>
              </a:rPr>
              <a:t>, </a:t>
            </a:r>
            <a:r>
              <a:rPr lang="en-US" dirty="0" err="1">
                <a:latin typeface="Lucida Console" panose="020B0609040504020204" pitchFamily="49" charset="0"/>
              </a:rPr>
              <a:t>e.eval</a:t>
            </a:r>
            <a:r>
              <a:rPr lang="en-US" dirty="0">
                <a:latin typeface="Lucida Console" panose="020B0609040504020204" pitchFamily="49" charset="0"/>
              </a:rPr>
              <a:t>()))</a:t>
            </a:r>
          </a:p>
        </p:txBody>
      </p:sp>
    </p:spTree>
    <p:extLst>
      <p:ext uri="{BB962C8B-B14F-4D97-AF65-F5344CB8AC3E}">
        <p14:creationId xmlns:p14="http://schemas.microsoft.com/office/powerpoint/2010/main" val="11750759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5D642-4B62-4678-AC9D-13A961DB4F5C}"/>
              </a:ext>
            </a:extLst>
          </p:cNvPr>
          <p:cNvSpPr>
            <a:spLocks noGrp="1"/>
          </p:cNvSpPr>
          <p:nvPr>
            <p:ph type="title"/>
          </p:nvPr>
        </p:nvSpPr>
        <p:spPr/>
        <p:txBody>
          <a:bodyPr/>
          <a:lstStyle/>
          <a:p>
            <a:r>
              <a:rPr lang="en-US" dirty="0"/>
              <a:t>Parser Combinators</a:t>
            </a:r>
          </a:p>
        </p:txBody>
      </p:sp>
      <p:sp>
        <p:nvSpPr>
          <p:cNvPr id="3" name="Content Placeholder 2">
            <a:extLst>
              <a:ext uri="{FF2B5EF4-FFF2-40B4-BE49-F238E27FC236}">
                <a16:creationId xmlns:a16="http://schemas.microsoft.com/office/drawing/2014/main" id="{53CB0984-9D5D-472C-8375-A75B512766FF}"/>
              </a:ext>
            </a:extLst>
          </p:cNvPr>
          <p:cNvSpPr>
            <a:spLocks noGrp="1"/>
          </p:cNvSpPr>
          <p:nvPr>
            <p:ph idx="1"/>
          </p:nvPr>
        </p:nvSpPr>
        <p:spPr/>
        <p:txBody>
          <a:bodyPr/>
          <a:lstStyle/>
          <a:p>
            <a:r>
              <a:rPr lang="en-US" dirty="0"/>
              <a:t>Parsec, for Haskell (</a:t>
            </a:r>
            <a:r>
              <a:rPr lang="en-US" dirty="0">
                <a:hlinkClick r:id="rId2"/>
              </a:rPr>
              <a:t>https://hackage.haskell.org/package/parsec</a:t>
            </a:r>
            <a:r>
              <a:rPr lang="en-US" dirty="0"/>
              <a:t>)</a:t>
            </a:r>
          </a:p>
          <a:p>
            <a:r>
              <a:rPr lang="en-US" dirty="0" err="1"/>
              <a:t>Sprache</a:t>
            </a:r>
            <a:r>
              <a:rPr lang="en-US" dirty="0"/>
              <a:t>, for C# (</a:t>
            </a:r>
            <a:r>
              <a:rPr lang="en-US" dirty="0">
                <a:hlinkClick r:id="rId3"/>
              </a:rPr>
              <a:t>https://github.com/sprache/Sprache</a:t>
            </a:r>
            <a:r>
              <a:rPr lang="en-US" dirty="0"/>
              <a:t>)</a:t>
            </a:r>
          </a:p>
          <a:p>
            <a:r>
              <a:rPr lang="en-US" dirty="0"/>
              <a:t>nom, for Rust (</a:t>
            </a:r>
            <a:r>
              <a:rPr lang="en-US" dirty="0">
                <a:hlinkClick r:id="rId4"/>
              </a:rPr>
              <a:t>https://github.com/Geal/nom</a:t>
            </a:r>
            <a:r>
              <a:rPr lang="en-US" dirty="0"/>
              <a:t>)</a:t>
            </a:r>
          </a:p>
          <a:p>
            <a:r>
              <a:rPr lang="en-US" dirty="0"/>
              <a:t>“Monadic Parsing in Haskell” (</a:t>
            </a:r>
            <a:r>
              <a:rPr lang="en-US" dirty="0">
                <a:hlinkClick r:id="rId5"/>
              </a:rPr>
              <a:t>http://eprints.nottingham.ac.uk/223/1/pearl.pdf</a:t>
            </a:r>
            <a:r>
              <a:rPr lang="en-US" dirty="0"/>
              <a:t>)</a:t>
            </a:r>
          </a:p>
        </p:txBody>
      </p:sp>
    </p:spTree>
    <p:extLst>
      <p:ext uri="{BB962C8B-B14F-4D97-AF65-F5344CB8AC3E}">
        <p14:creationId xmlns:p14="http://schemas.microsoft.com/office/powerpoint/2010/main" val="21135201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Programming Pragmatics</a:t>
            </a:r>
          </a:p>
        </p:txBody>
      </p:sp>
      <p:sp>
        <p:nvSpPr>
          <p:cNvPr id="3" name="Text Placeholder 2"/>
          <p:cNvSpPr>
            <a:spLocks noGrp="1"/>
          </p:cNvSpPr>
          <p:nvPr>
            <p:ph type="body" idx="1"/>
          </p:nvPr>
        </p:nvSpPr>
        <p:spPr/>
        <p:txBody>
          <a:bodyPr/>
          <a:lstStyle/>
          <a:p>
            <a:r>
              <a:rPr lang="en-US" dirty="0"/>
              <a:t>Less code, more advice</a:t>
            </a:r>
          </a:p>
          <a:p>
            <a:endParaRPr lang="en-US" dirty="0"/>
          </a:p>
          <a:p>
            <a:r>
              <a:rPr lang="en-US" dirty="0"/>
              <a:t>From an SPE YP webinar series on programming for engineers with Excel VBA</a:t>
            </a:r>
          </a:p>
        </p:txBody>
      </p:sp>
    </p:spTree>
    <p:extLst>
      <p:ext uri="{BB962C8B-B14F-4D97-AF65-F5344CB8AC3E}">
        <p14:creationId xmlns:p14="http://schemas.microsoft.com/office/powerpoint/2010/main" val="21966902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Version Control</a:t>
            </a:r>
          </a:p>
        </p:txBody>
      </p:sp>
      <p:sp>
        <p:nvSpPr>
          <p:cNvPr id="5" name="Content Placeholder 4"/>
          <p:cNvSpPr>
            <a:spLocks noGrp="1"/>
          </p:cNvSpPr>
          <p:nvPr>
            <p:ph idx="1"/>
          </p:nvPr>
        </p:nvSpPr>
        <p:spPr/>
        <p:txBody>
          <a:bodyPr>
            <a:normAutofit/>
          </a:bodyPr>
          <a:lstStyle/>
          <a:p>
            <a:pPr marL="0" indent="0">
              <a:buNone/>
            </a:pPr>
            <a:r>
              <a:rPr lang="en-US" i="1" dirty="0">
                <a:solidFill>
                  <a:schemeClr val="accent2"/>
                </a:solidFill>
              </a:rPr>
              <a:t>version control system</a:t>
            </a:r>
            <a:r>
              <a:rPr lang="en-US" dirty="0"/>
              <a:t>: software for managing revisions of tracked files (source code, documentation, final artifacts…), possibly by multiple users, allowing for:</a:t>
            </a:r>
          </a:p>
          <a:p>
            <a:r>
              <a:rPr lang="en-US" dirty="0"/>
              <a:t>auditing history</a:t>
            </a:r>
          </a:p>
          <a:p>
            <a:r>
              <a:rPr lang="en-US" dirty="0"/>
              <a:t>reverting changes</a:t>
            </a:r>
          </a:p>
          <a:p>
            <a:r>
              <a:rPr lang="en-US" dirty="0"/>
              <a:t>merging contributions by multiple users</a:t>
            </a:r>
          </a:p>
          <a:p>
            <a:r>
              <a:rPr lang="en-US" i="1" dirty="0"/>
              <a:t>branching</a:t>
            </a:r>
            <a:r>
              <a:rPr lang="en-US" dirty="0"/>
              <a:t>: managing parallel revision histories with a common ancestor (e.g. “experimental features branch”, “stable release branch”)</a:t>
            </a:r>
          </a:p>
        </p:txBody>
      </p:sp>
    </p:spTree>
    <p:extLst>
      <p:ext uri="{BB962C8B-B14F-4D97-AF65-F5344CB8AC3E}">
        <p14:creationId xmlns:p14="http://schemas.microsoft.com/office/powerpoint/2010/main" val="42114201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Version Control</a:t>
            </a:r>
          </a:p>
        </p:txBody>
      </p:sp>
      <p:sp>
        <p:nvSpPr>
          <p:cNvPr id="3" name="Content Placeholder 2"/>
          <p:cNvSpPr>
            <a:spLocks noGrp="1"/>
          </p:cNvSpPr>
          <p:nvPr>
            <p:ph idx="1"/>
          </p:nvPr>
        </p:nvSpPr>
        <p:spPr/>
        <p:txBody>
          <a:bodyPr>
            <a:normAutofit fontScale="92500" lnSpcReduction="20000"/>
          </a:bodyPr>
          <a:lstStyle/>
          <a:p>
            <a:pPr marL="0" indent="0">
              <a:lnSpc>
                <a:spcPct val="120000"/>
              </a:lnSpc>
              <a:buNone/>
            </a:pPr>
            <a:r>
              <a:rPr lang="en-US" dirty="0"/>
              <a:t>I use </a:t>
            </a:r>
            <a:r>
              <a:rPr lang="en-US" dirty="0" err="1"/>
              <a:t>git</a:t>
            </a:r>
            <a:r>
              <a:rPr lang="en-US" dirty="0"/>
              <a:t>: it’s distributed (no central repository required), fast, ubiquitous, and has good integration with many other tools.</a:t>
            </a:r>
          </a:p>
          <a:p>
            <a:pPr marL="0" indent="0">
              <a:lnSpc>
                <a:spcPct val="120000"/>
              </a:lnSpc>
              <a:buNone/>
            </a:pPr>
            <a:endParaRPr lang="en-US" dirty="0"/>
          </a:p>
          <a:p>
            <a:pPr marL="0" indent="0">
              <a:lnSpc>
                <a:spcPct val="120000"/>
              </a:lnSpc>
              <a:buNone/>
            </a:pPr>
            <a:r>
              <a:rPr lang="en-US" dirty="0"/>
              <a:t>It’s not the easiest learning curve in the world (although there are plenty of GUI wrappers, tutorials, etc.)</a:t>
            </a:r>
          </a:p>
          <a:p>
            <a:pPr marL="0" indent="0">
              <a:lnSpc>
                <a:spcPct val="120000"/>
              </a:lnSpc>
              <a:buNone/>
            </a:pPr>
            <a:endParaRPr lang="en-US" dirty="0"/>
          </a:p>
          <a:p>
            <a:pPr marL="0" indent="0">
              <a:lnSpc>
                <a:spcPct val="120000"/>
              </a:lnSpc>
              <a:buNone/>
            </a:pPr>
            <a:r>
              <a:rPr lang="en-US" dirty="0"/>
              <a:t>Others include Subversion (centralized, branching is hard), CVS (ancient, gross), mercurial (another distributed VCS), Microsoft TFS (integrates with Microsoft world).</a:t>
            </a:r>
          </a:p>
        </p:txBody>
      </p:sp>
    </p:spTree>
    <p:extLst>
      <p:ext uri="{BB962C8B-B14F-4D97-AF65-F5344CB8AC3E}">
        <p14:creationId xmlns:p14="http://schemas.microsoft.com/office/powerpoint/2010/main" val="34804247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 Editors &amp; IDEs</a:t>
            </a:r>
          </a:p>
        </p:txBody>
      </p:sp>
      <p:sp>
        <p:nvSpPr>
          <p:cNvPr id="3" name="Content Placeholder 2"/>
          <p:cNvSpPr>
            <a:spLocks noGrp="1"/>
          </p:cNvSpPr>
          <p:nvPr>
            <p:ph idx="1"/>
          </p:nvPr>
        </p:nvSpPr>
        <p:spPr/>
        <p:txBody>
          <a:bodyPr>
            <a:normAutofit/>
          </a:bodyPr>
          <a:lstStyle/>
          <a:p>
            <a:pPr marL="0" indent="0">
              <a:buNone/>
            </a:pPr>
            <a:r>
              <a:rPr lang="en-US" dirty="0"/>
              <a:t>Some programmers like to use </a:t>
            </a:r>
            <a:r>
              <a:rPr lang="en-US" i="1" dirty="0">
                <a:solidFill>
                  <a:schemeClr val="accent2"/>
                </a:solidFill>
              </a:rPr>
              <a:t>integrated development environments</a:t>
            </a:r>
            <a:r>
              <a:rPr lang="en-US" dirty="0"/>
              <a:t> (IDEs), which combine:</a:t>
            </a:r>
          </a:p>
          <a:p>
            <a:r>
              <a:rPr lang="en-US" dirty="0"/>
              <a:t>text editing</a:t>
            </a:r>
          </a:p>
          <a:p>
            <a:r>
              <a:rPr lang="en-US" dirty="0"/>
              <a:t>compiler/interpreter/debugger integration</a:t>
            </a:r>
          </a:p>
          <a:p>
            <a:r>
              <a:rPr lang="en-US" dirty="0"/>
              <a:t>language-specific editing/refactoring tools</a:t>
            </a:r>
          </a:p>
          <a:p>
            <a:pPr marL="0" indent="0">
              <a:buNone/>
            </a:pPr>
            <a:endParaRPr lang="en-US" dirty="0"/>
          </a:p>
          <a:p>
            <a:pPr marL="0" indent="0">
              <a:buNone/>
            </a:pPr>
            <a:r>
              <a:rPr lang="en-US" dirty="0"/>
              <a:t>Others prefer to learn one </a:t>
            </a:r>
            <a:r>
              <a:rPr lang="en-US" i="1" dirty="0">
                <a:solidFill>
                  <a:schemeClr val="accent2"/>
                </a:solidFill>
              </a:rPr>
              <a:t>text editor</a:t>
            </a:r>
            <a:r>
              <a:rPr lang="en-US" i="1" dirty="0"/>
              <a:t> </a:t>
            </a:r>
            <a:r>
              <a:rPr lang="en-US" dirty="0"/>
              <a:t>and use it to edit code in many languages, in conjunction with separate compilers, interpreters, etc.</a:t>
            </a:r>
          </a:p>
        </p:txBody>
      </p:sp>
    </p:spTree>
    <p:extLst>
      <p:ext uri="{BB962C8B-B14F-4D97-AF65-F5344CB8AC3E}">
        <p14:creationId xmlns:p14="http://schemas.microsoft.com/office/powerpoint/2010/main" val="4894615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 Editors &amp; IDEs</a:t>
            </a:r>
          </a:p>
        </p:txBody>
      </p:sp>
      <p:sp>
        <p:nvSpPr>
          <p:cNvPr id="3" name="Content Placeholder 2"/>
          <p:cNvSpPr>
            <a:spLocks noGrp="1"/>
          </p:cNvSpPr>
          <p:nvPr>
            <p:ph idx="1"/>
          </p:nvPr>
        </p:nvSpPr>
        <p:spPr/>
        <p:txBody>
          <a:bodyPr/>
          <a:lstStyle/>
          <a:p>
            <a:pPr marL="0" indent="0">
              <a:buNone/>
            </a:pPr>
            <a:r>
              <a:rPr lang="en-US" dirty="0"/>
              <a:t>My take: either way is fine, but either way you’re going to want some basic features out of your editor:</a:t>
            </a:r>
          </a:p>
          <a:p>
            <a:r>
              <a:rPr lang="en-US" dirty="0"/>
              <a:t>syntax highlighting</a:t>
            </a:r>
          </a:p>
          <a:p>
            <a:r>
              <a:rPr lang="en-US" dirty="0"/>
              <a:t>regular expression (pattern-based) search and replace</a:t>
            </a:r>
          </a:p>
          <a:p>
            <a:r>
              <a:rPr lang="en-US" dirty="0"/>
              <a:t>go-to-definition/go-to-use for selected words</a:t>
            </a:r>
          </a:p>
          <a:p>
            <a:r>
              <a:rPr lang="en-US" dirty="0"/>
              <a:t>multiple-file management</a:t>
            </a:r>
          </a:p>
        </p:txBody>
      </p:sp>
    </p:spTree>
    <p:extLst>
      <p:ext uri="{BB962C8B-B14F-4D97-AF65-F5344CB8AC3E}">
        <p14:creationId xmlns:p14="http://schemas.microsoft.com/office/powerpoint/2010/main" val="16084280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Languages</a:t>
            </a:r>
          </a:p>
        </p:txBody>
      </p:sp>
      <p:sp>
        <p:nvSpPr>
          <p:cNvPr id="3" name="Content Placeholder 2"/>
          <p:cNvSpPr>
            <a:spLocks noGrp="1"/>
          </p:cNvSpPr>
          <p:nvPr>
            <p:ph idx="1"/>
          </p:nvPr>
        </p:nvSpPr>
        <p:spPr/>
        <p:txBody>
          <a:bodyPr>
            <a:normAutofit/>
          </a:bodyPr>
          <a:lstStyle/>
          <a:p>
            <a:pPr marL="0" indent="0">
              <a:lnSpc>
                <a:spcPct val="110000"/>
              </a:lnSpc>
              <a:buNone/>
            </a:pPr>
            <a:r>
              <a:rPr lang="en-US" dirty="0"/>
              <a:t>VBA is a condescending, under-designed, overcomplicated dumpster fire of a language…</a:t>
            </a:r>
          </a:p>
          <a:p>
            <a:pPr marL="0" indent="0">
              <a:lnSpc>
                <a:spcPct val="110000"/>
              </a:lnSpc>
              <a:buNone/>
            </a:pPr>
            <a:endParaRPr lang="en-US" dirty="0"/>
          </a:p>
          <a:p>
            <a:pPr marL="0" indent="0">
              <a:lnSpc>
                <a:spcPct val="110000"/>
              </a:lnSpc>
              <a:buNone/>
            </a:pPr>
            <a:r>
              <a:rPr lang="en-US" dirty="0"/>
              <a:t>(… I had more here.)</a:t>
            </a:r>
          </a:p>
          <a:p>
            <a:pPr marL="0" indent="0">
              <a:lnSpc>
                <a:spcPct val="110000"/>
              </a:lnSpc>
              <a:buNone/>
            </a:pPr>
            <a:endParaRPr lang="en-US" dirty="0"/>
          </a:p>
          <a:p>
            <a:pPr marL="0" indent="0">
              <a:lnSpc>
                <a:spcPct val="110000"/>
              </a:lnSpc>
              <a:buNone/>
            </a:pPr>
            <a:r>
              <a:rPr lang="en-US" dirty="0"/>
              <a:t>If I could hit a button and make it disappear tomorrow, I would do it without the slightest hesitation.</a:t>
            </a:r>
          </a:p>
        </p:txBody>
      </p:sp>
    </p:spTree>
    <p:extLst>
      <p:ext uri="{BB962C8B-B14F-4D97-AF65-F5344CB8AC3E}">
        <p14:creationId xmlns:p14="http://schemas.microsoft.com/office/powerpoint/2010/main" val="15219685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Languages</a:t>
            </a:r>
          </a:p>
        </p:txBody>
      </p:sp>
      <p:sp>
        <p:nvSpPr>
          <p:cNvPr id="3" name="Content Placeholder 2"/>
          <p:cNvSpPr>
            <a:spLocks noGrp="1"/>
          </p:cNvSpPr>
          <p:nvPr>
            <p:ph idx="1"/>
          </p:nvPr>
        </p:nvSpPr>
        <p:spPr/>
        <p:txBody>
          <a:bodyPr>
            <a:normAutofit fontScale="70000" lnSpcReduction="20000"/>
          </a:bodyPr>
          <a:lstStyle/>
          <a:p>
            <a:pPr marL="0" indent="0">
              <a:lnSpc>
                <a:spcPct val="120000"/>
              </a:lnSpc>
              <a:buNone/>
            </a:pPr>
            <a:r>
              <a:rPr lang="en-US" dirty="0"/>
              <a:t>But that’s the superficial stuff! Here’s what I really miss, in no particular order:</a:t>
            </a:r>
          </a:p>
          <a:p>
            <a:pPr>
              <a:lnSpc>
                <a:spcPct val="120000"/>
              </a:lnSpc>
            </a:pPr>
            <a:r>
              <a:rPr lang="en-US" dirty="0"/>
              <a:t>higher-order functions</a:t>
            </a:r>
          </a:p>
          <a:p>
            <a:pPr>
              <a:lnSpc>
                <a:spcPct val="120000"/>
              </a:lnSpc>
            </a:pPr>
            <a:r>
              <a:rPr lang="en-US" dirty="0"/>
              <a:t>structural polymorphism (generics, templates, “duck types”, …)</a:t>
            </a:r>
          </a:p>
          <a:p>
            <a:pPr>
              <a:lnSpc>
                <a:spcPct val="120000"/>
              </a:lnSpc>
            </a:pPr>
            <a:r>
              <a:rPr lang="en-US" dirty="0"/>
              <a:t>a real standard library, with:</a:t>
            </a:r>
          </a:p>
          <a:p>
            <a:pPr lvl="1">
              <a:lnSpc>
                <a:spcPct val="120000"/>
              </a:lnSpc>
            </a:pPr>
            <a:r>
              <a:rPr lang="en-US" dirty="0"/>
              <a:t>associative arrays (dictionaries, maps, …)</a:t>
            </a:r>
          </a:p>
          <a:p>
            <a:pPr lvl="1">
              <a:lnSpc>
                <a:spcPct val="120000"/>
              </a:lnSpc>
            </a:pPr>
            <a:r>
              <a:rPr lang="en-US" dirty="0"/>
              <a:t>a sort function (!)</a:t>
            </a:r>
          </a:p>
          <a:p>
            <a:pPr lvl="1">
              <a:lnSpc>
                <a:spcPct val="120000"/>
              </a:lnSpc>
            </a:pPr>
            <a:r>
              <a:rPr lang="en-US" dirty="0"/>
              <a:t>various mathematical functions</a:t>
            </a:r>
          </a:p>
          <a:p>
            <a:pPr>
              <a:lnSpc>
                <a:spcPct val="120000"/>
              </a:lnSpc>
            </a:pPr>
            <a:r>
              <a:rPr lang="en-US" dirty="0"/>
              <a:t>a type system that can make up its mind (and either actually enforce useful invariants, or get out of my way)</a:t>
            </a:r>
          </a:p>
          <a:p>
            <a:pPr>
              <a:lnSpc>
                <a:spcPct val="120000"/>
              </a:lnSpc>
            </a:pPr>
            <a:r>
              <a:rPr lang="en-US" dirty="0"/>
              <a:t>a non-broken compiler (!)</a:t>
            </a:r>
          </a:p>
          <a:p>
            <a:pPr>
              <a:lnSpc>
                <a:spcPct val="120000"/>
              </a:lnSpc>
            </a:pPr>
            <a:r>
              <a:rPr lang="en-US" dirty="0"/>
              <a:t>a usable error handling system or convention</a:t>
            </a:r>
          </a:p>
        </p:txBody>
      </p:sp>
    </p:spTree>
    <p:extLst>
      <p:ext uri="{BB962C8B-B14F-4D97-AF65-F5344CB8AC3E}">
        <p14:creationId xmlns:p14="http://schemas.microsoft.com/office/powerpoint/2010/main" val="2193626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Gill Sans MT"/>
        <a:ea typeface=""/>
        <a:cs typeface=""/>
      </a:majorFont>
      <a:minorFont>
        <a:latin typeface="Gill Sans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38145</TotalTime>
  <Words>6300</Words>
  <Application>Microsoft Office PowerPoint</Application>
  <PresentationFormat>Widescreen</PresentationFormat>
  <Paragraphs>822</Paragraphs>
  <Slides>99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99</vt:i4>
      </vt:variant>
    </vt:vector>
  </HeadingPairs>
  <TitlesOfParts>
    <vt:vector size="107" baseType="lpstr">
      <vt:lpstr>Arial</vt:lpstr>
      <vt:lpstr>Calibri</vt:lpstr>
      <vt:lpstr>Comic Sans MS</vt:lpstr>
      <vt:lpstr>Consolas</vt:lpstr>
      <vt:lpstr>Gill Sans MT</vt:lpstr>
      <vt:lpstr>Lucida Console</vt:lpstr>
      <vt:lpstr>Wingdings</vt:lpstr>
      <vt:lpstr>Office Theme</vt:lpstr>
      <vt:lpstr>Dis-enchantment, or: There is no magic, only engineering</vt:lpstr>
      <vt:lpstr>PowerPoint Presentation</vt:lpstr>
      <vt:lpstr>Thesis</vt:lpstr>
      <vt:lpstr>Outline</vt:lpstr>
      <vt:lpstr>Explain machine learning to Socrates</vt:lpstr>
      <vt:lpstr>Explain machine learning to Socrates</vt:lpstr>
      <vt:lpstr>There is no magic, only engineering</vt:lpstr>
      <vt:lpstr>You’re a wizard, Harry</vt:lpstr>
      <vt:lpstr>You’re a wizard, Harry</vt:lpstr>
      <vt:lpstr>You’re a wizard, Harry</vt:lpstr>
      <vt:lpstr>You’re a wizard, Harry</vt:lpstr>
      <vt:lpstr>You’re a wizard, Harry</vt:lpstr>
      <vt:lpstr>Programming is an engineering discipline</vt:lpstr>
      <vt:lpstr>The abstraction tower</vt:lpstr>
      <vt:lpstr>Computing as she is spoke</vt:lpstr>
      <vt:lpstr>Computing as she is spoke</vt:lpstr>
      <vt:lpstr>How to get started</vt:lpstr>
      <vt:lpstr>Seeing like an engineer</vt:lpstr>
      <vt:lpstr>The Python “abstract machine”</vt:lpstr>
      <vt:lpstr>A Python “abstract machine”</vt:lpstr>
      <vt:lpstr>Games for computers, games for humans</vt:lpstr>
      <vt:lpstr>Program checking, a game for computers</vt:lpstr>
      <vt:lpstr>Program checking, a game for computers</vt:lpstr>
      <vt:lpstr>Case Study I: The Hard Part of Data Science</vt:lpstr>
      <vt:lpstr>The ancient world of 2015 AD</vt:lpstr>
      <vt:lpstr>Cluster analysis</vt:lpstr>
      <vt:lpstr>Cluster analysis</vt:lpstr>
      <vt:lpstr>Cluster overview: PCA</vt:lpstr>
      <vt:lpstr>Cluster overview: PCA</vt:lpstr>
      <vt:lpstr>Questions &amp; next steps</vt:lpstr>
      <vt:lpstr>Ugh, we have to program: adding frac data</vt:lpstr>
      <vt:lpstr>The frac analysis pipeline</vt:lpstr>
      <vt:lpstr>Linear segmentation</vt:lpstr>
      <vt:lpstr>Controlling for well spacing</vt:lpstr>
      <vt:lpstr>Controlling for well spacing and order</vt:lpstr>
      <vt:lpstr>Combined model</vt:lpstr>
      <vt:lpstr>Case Study II: Easy Wins with Excel VBA</vt:lpstr>
      <vt:lpstr>Congratulations! You’re a manager!</vt:lpstr>
      <vt:lpstr>Now you get to deal with all this stuff!</vt:lpstr>
      <vt:lpstr>Some background…</vt:lpstr>
      <vt:lpstr>Example 1: Time Savers – Folder &amp; Form creation.</vt:lpstr>
      <vt:lpstr>Folder generator</vt:lpstr>
      <vt:lpstr>This can easily be modified to meet other needs</vt:lpstr>
      <vt:lpstr>Example 2: Excel “database” macro speedup </vt:lpstr>
      <vt:lpstr>Old code to new code rewrite</vt:lpstr>
      <vt:lpstr>Don’t be afraid to delete old code</vt:lpstr>
      <vt:lpstr>Example 3: VBA emails</vt:lpstr>
      <vt:lpstr>Overtime approval</vt:lpstr>
      <vt:lpstr>Takeaways</vt:lpstr>
      <vt:lpstr>Case Study III: Found in Translation</vt:lpstr>
      <vt:lpstr>A recurring problem</vt:lpstr>
      <vt:lpstr>The lifecycle of “configurable” systems</vt:lpstr>
      <vt:lpstr>Simple &gt; Complex</vt:lpstr>
      <vt:lpstr>Composable &gt; Monolithic</vt:lpstr>
      <vt:lpstr>Notation Is A Technology</vt:lpstr>
      <vt:lpstr>Notation Is A Technology</vt:lpstr>
      <vt:lpstr>Notation Is A Technology</vt:lpstr>
      <vt:lpstr>Notation Is A Technology</vt:lpstr>
      <vt:lpstr>Notation Is A Technology</vt:lpstr>
      <vt:lpstr>Notation Is A Technology</vt:lpstr>
      <vt:lpstr>Notation Is A Technology</vt:lpstr>
      <vt:lpstr>Notation Is A Technology</vt:lpstr>
      <vt:lpstr>Notation Is A Technology</vt:lpstr>
      <vt:lpstr>Notation Is A Technology</vt:lpstr>
      <vt:lpstr>Domain-specific languages</vt:lpstr>
      <vt:lpstr>CSS (cascading style sheets) the domain: formatting web documents</vt:lpstr>
      <vt:lpstr>INFORM 7 the domain: text adventure games</vt:lpstr>
      <vt:lpstr>STAN modeling language domain: Bayesian inference by Hamiltonian Monte Carlo</vt:lpstr>
      <vt:lpstr>Case Study: PML Portfolio Model Language</vt:lpstr>
      <vt:lpstr>Case Study: PML Portfolio Model Language</vt:lpstr>
      <vt:lpstr>Case Study: PML Portfolio Model Language</vt:lpstr>
      <vt:lpstr>Case Study: PML Portfolio Model Language</vt:lpstr>
      <vt:lpstr>Case Study: PML Portfolio Model Language</vt:lpstr>
      <vt:lpstr>Case Study: PML Portfolio Model Language</vt:lpstr>
      <vt:lpstr>Case Study: PML Portfolio Model Language</vt:lpstr>
      <vt:lpstr>Language processing is tree manipulation</vt:lpstr>
      <vt:lpstr>Who needs syntax errors?</vt:lpstr>
      <vt:lpstr>Q&amp;A bingo</vt:lpstr>
      <vt:lpstr>PowerPoint Presentation</vt:lpstr>
      <vt:lpstr>Further learning: some places to start</vt:lpstr>
      <vt:lpstr>Bibliography of self-plagiarism</vt:lpstr>
      <vt:lpstr>Selected readings</vt:lpstr>
      <vt:lpstr>DSL Implementation Notes</vt:lpstr>
      <vt:lpstr>Functional(ish) Programming for Languages</vt:lpstr>
      <vt:lpstr>ADTs, Pattern Matching, and Recursion</vt:lpstr>
      <vt:lpstr>Obligatory Rust Pitch</vt:lpstr>
      <vt:lpstr>Parsing: Growing Trees from Text</vt:lpstr>
      <vt:lpstr>Evaluation: Transform and Fold</vt:lpstr>
      <vt:lpstr>Object-oriented Language Survival Tips</vt:lpstr>
      <vt:lpstr>Dynamic Typing Survival Tips</vt:lpstr>
      <vt:lpstr>Dynamic Typing Survival Tips</vt:lpstr>
      <vt:lpstr>Parser Combinators</vt:lpstr>
      <vt:lpstr>Programming Pragmatics</vt:lpstr>
      <vt:lpstr>Version Control</vt:lpstr>
      <vt:lpstr>Version Control</vt:lpstr>
      <vt:lpstr>Text Editors &amp; IDEs</vt:lpstr>
      <vt:lpstr>Text Editors &amp; IDEs</vt:lpstr>
      <vt:lpstr>Other Languages</vt:lpstr>
      <vt:lpstr>Other Languages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Small Matter of Programming</dc:title>
  <dc:creator>Derrick Turk</dc:creator>
  <cp:lastModifiedBy>Derrick Turk</cp:lastModifiedBy>
  <cp:revision>235</cp:revision>
  <dcterms:created xsi:type="dcterms:W3CDTF">2020-06-02T19:12:49Z</dcterms:created>
  <dcterms:modified xsi:type="dcterms:W3CDTF">2022-04-20T18:43:28Z</dcterms:modified>
</cp:coreProperties>
</file>